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font" Target="fonts/Raleway-boldItalic.fntdata"/><Relationship Id="rId7" Type="http://schemas.openxmlformats.org/officeDocument/2006/relationships/slide" Target="slides/slide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1" Type="http://schemas.openxmlformats.org/officeDocument/2006/relationships/customXml" Target="../customXml/item3.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aleway-bold.fntdata"/><Relationship Id="rId37" Type="http://schemas.openxmlformats.org/officeDocument/2006/relationships/font" Target="fonts/Lato-italic.fntdata"/><Relationship Id="rId40" Type="http://schemas.openxmlformats.org/officeDocument/2006/relationships/customXml" Target="../customXml/item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Lato-bold.fntdata"/><Relationship Id="rId31" Type="http://schemas.openxmlformats.org/officeDocument/2006/relationships/font" Target="fonts/Raleway-regular.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Lato-regular.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slide" Target="slides/slide20.xml"/><Relationship Id="rId33" Type="http://schemas.openxmlformats.org/officeDocument/2006/relationships/font" Target="fonts/Raleway-italic.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La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SLIDES_API203845951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SLIDES_API203845951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 This is Slido interaction slide, please don't delete it.</a:t>
            </a:r>
            <a:br>
              <a:rPr lang="cs"/>
            </a:br>
            <a:r>
              <a:rPr lang="cs"/>
              <a:t>✅ Click on 'Present with Slido' and the poll will launch automatically when you get to this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SLIDES_API23650033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SLIDES_API23650033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 This is Slido interaction slide, please don't delete it.</a:t>
            </a:r>
            <a:br>
              <a:rPr lang="cs"/>
            </a:br>
            <a:r>
              <a:rPr lang="cs"/>
              <a:t>✅ Click on 'Present with Slido' and the poll will launch automatically when you get to this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03b0f745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03b0f745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03b0f745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03b0f745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5cdf2dc5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d5cdf2dc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SLIDES_API90507184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SLIDES_API90507184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 This is Slido interaction slide, please don't delete it.</a:t>
            </a:r>
            <a:br>
              <a:rPr lang="cs"/>
            </a:br>
            <a:r>
              <a:rPr lang="cs"/>
              <a:t>✅ Click on 'Present with Slido' and the poll will launch automatically when you get to this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SLIDES_API136811421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SLIDES_API13681142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 This is Slido interaction slide, please don't delete it.</a:t>
            </a:r>
            <a:br>
              <a:rPr lang="cs"/>
            </a:br>
            <a:r>
              <a:rPr lang="cs"/>
              <a:t>✅ Click on 'Present with Slido' and the poll will launch automatically when you get to this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03b0f7457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03b0f7457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SLIDES_API20349752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SLIDES_API20349752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 This is Slido interaction slide, please don't delete it.</a:t>
            </a:r>
            <a:br>
              <a:rPr lang="cs"/>
            </a:br>
            <a:r>
              <a:rPr lang="cs"/>
              <a:t>✅ Click on 'Present with Slido' and the poll will launch automatically when you get to this slide.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03b0f745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03b0f745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SLIDES_API10934157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SLIDES_API10934157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 This is Slido interaction slide, please don't delete it.</a:t>
            </a:r>
            <a:br>
              <a:rPr lang="cs"/>
            </a:br>
            <a:r>
              <a:rPr lang="cs"/>
              <a:t>✅ Click on 'Present with Slido' and the questions from your audience will appear when you get to this slide.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SLIDES_API190206799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SLIDES_API190206799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 This is Slido interaction slide, please don't delete it.</a:t>
            </a:r>
            <a:br>
              <a:rPr lang="cs"/>
            </a:br>
            <a:r>
              <a:rPr lang="cs"/>
              <a:t>✅ Click on 'Present with Slido' and the poll will launch automatically when you get to this slide.</a:t>
            </a:r>
            <a:endParaRPr/>
          </a:p>
          <a:p>
            <a:pPr indent="0" lvl="0" marL="0" rtl="0" algn="l">
              <a:spcBef>
                <a:spcPts val="0"/>
              </a:spcBef>
              <a:spcAft>
                <a:spcPts val="0"/>
              </a:spcAft>
              <a:buNone/>
            </a:pPr>
            <a:r>
              <a:rPr lang="cs"/>
              <a:t>zaměstnání, sporné, znesnadňuje porozumění </a:t>
            </a:r>
            <a:endParaRPr/>
          </a:p>
          <a:p>
            <a:pPr indent="0" lvl="0" marL="0" rtl="0" algn="l">
              <a:spcBef>
                <a:spcPts val="0"/>
              </a:spcBef>
              <a:spcAft>
                <a:spcPts val="0"/>
              </a:spcAft>
              <a:buNone/>
            </a:pPr>
            <a:r>
              <a:rPr lang="cs"/>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d5cdf2dc5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d5cdf2dc5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03b0f745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03b0f745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SLIDES_API19892828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SLIDES_API19892828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 This is Slido interaction slide, please don't delete it.</a:t>
            </a:r>
            <a:br>
              <a:rPr lang="cs"/>
            </a:br>
            <a:r>
              <a:rPr lang="cs"/>
              <a:t>✅ Click on 'Present with Slido' and the poll will launch automatically when you get to this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SLIDES_API165071856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SLIDES_API165071856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s"/>
              <a:t>📣 This is Slido interaction slide, please don't delete it.</a:t>
            </a:r>
            <a:br>
              <a:rPr lang="cs"/>
            </a:br>
            <a:r>
              <a:rPr lang="cs"/>
              <a:t>✅ Click on 'Present with Slido' and the poll will launch automatically when you get to this 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d03b0f7457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d03b0f745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5cdf2dc5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5cdf2dc5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5cdf2dc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5cdf2dc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5cdf2dc5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d5cdf2dc5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5c0e76c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5c0e76c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5c0e76c3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5c0e76c3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5c0e76c3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5c0e76c3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5c0e76c3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5c0e76c3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www.sli.do/features-google-slides?payload=eyJwcmVzZW50YXRpb25JZCI6IjF6M3Nrcl92WjQzUXNYSm5kVDI0QjBUSFhxWFgwVlplZnJkRDdHYUNMM09rIiwic2xpZGVJZCI6IlNMSURFU19BUEkyMDM4NDU5NTEzXzAifQ%3D%3D"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www.sli.do/features-google-slides?payload=eyJwcmVzZW50YXRpb25JZCI6IjF6M3Nrcl92WjQzUXNYSm5kVDI0QjBUSFhxWFgwVlplZnJkRDdHYUNMM09rIiwic2xpZGVJZCI6IlNMSURFU19BUEkyMzY1MDAzMzZfMCJ9"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www.sli.do/features-google-slides?payload=eyJwcmVzZW50YXRpb25JZCI6IjF6M3Nrcl92WjQzUXNYSm5kVDI0QjBUSFhxWFgwVlplZnJkRDdHYUNMM09rIiwic2xpZGVJZCI6IlNMSURFU19BUEk5MDUwNzE4NDRfMCJ9"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www.sli.do/features-google-slides?payload=eyJwcmVzZW50YXRpb25JZCI6IjF6M3Nrcl92WjQzUXNYSm5kVDI0QjBUSFhxWFgwVlplZnJkRDdHYUNMM09rIiwic2xpZGVJZCI6IlNMSURFU19BUEkxMzY4MTE0MjE4XzAifQ%3D%3D"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s://www.sli.do/features-google-slides?payload=eyJwcmVzZW50YXRpb25JZCI6IjF6M3Nrcl92WjQzUXNYSm5kVDI0QjBUSFhxWFgwVlplZnJkRDdHYUNMM09rIiwic2xpZGVJZCI6IlNMSURFU19BUEkyMDM0OTc1MjFfMCJ9"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www.sli.do/features-google-slides?payload=eyJwcmVzZW50YXRpb25JZCI6IjF6M3Nrcl92WjQzUXNYSm5kVDI0QjBUSFhxWFgwVlplZnJkRDdHYUNMM09rIiwic2xpZGVJZCI6IlNMSURFU19BUEkxMDkzNDE1NzBfMCJ9"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www.sli.do/features-google-slides?payload=eyJwcmVzZW50YXRpb25JZCI6IjF6M3Nrcl92WjQzUXNYSm5kVDI0QjBUSFhxWFgwVlplZnJkRDdHYUNMM09rIiwic2xpZGVJZCI6IlNMSURFU19BUEkxOTAyMDY3OTkwXzAifQ%3D%3D"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s://www.sli.do/features-google-slides?payload=eyJwcmVzZW50YXRpb25JZCI6IjF6M3Nrcl92WjQzUXNYSm5kVDI0QjBUSFhxWFgwVlplZnJkRDdHYUNMM09rIiwic2xpZGVJZCI6IlNMSURFU19BUEkxOTg5MjgyODVfMCJ9"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hyperlink" Target="https://www.sli.do/features-google-slides?payload=eyJwcmVzZW50YXRpb25JZCI6IjF6M3Nrcl92WjQzUXNYSm5kVDI0QjBUSFhxWFgwVlplZnJkRDdHYUNMM09rIiwic2xpZGVJZCI6IlNMSURFU19BUEkxNjUwNzE4NTYzXzAifQ%3D%3D"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Quality of Student Mobilities</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“If there is no struggle, there is no progress…”</a:t>
            </a:r>
            <a:endParaRPr/>
          </a:p>
        </p:txBody>
      </p:sp>
      <p:sp>
        <p:nvSpPr>
          <p:cNvPr id="88" name="Google Shape;88;p13"/>
          <p:cNvSpPr txBox="1"/>
          <p:nvPr/>
        </p:nvSpPr>
        <p:spPr>
          <a:xfrm>
            <a:off x="5345050" y="4458225"/>
            <a:ext cx="357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a:latin typeface="Lato"/>
                <a:ea typeface="Lato"/>
                <a:cs typeface="Lato"/>
                <a:sym typeface="Lato"/>
              </a:rPr>
              <a:t>Zdeňka Hort &amp; Michaela Menšíková</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pic>
        <p:nvPicPr>
          <p:cNvPr descr="logo-id" id="141" name="Google Shape;141;p22">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descr="footer-id" id="142" name="Google Shape;142;p22"/>
          <p:cNvSpPr txBox="1"/>
          <p:nvPr/>
        </p:nvSpPr>
        <p:spPr>
          <a:xfrm>
            <a:off x="0" y="3857625"/>
            <a:ext cx="9144000" cy="12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cs" sz="1300">
                <a:solidFill>
                  <a:srgbClr val="39AC37"/>
                </a:solidFill>
                <a:latin typeface="Lato"/>
                <a:ea typeface="Lato"/>
                <a:cs typeface="Lato"/>
                <a:sym typeface="Lato"/>
              </a:rPr>
              <a:t>ⓘ</a:t>
            </a:r>
            <a:r>
              <a:rPr lang="cs">
                <a:latin typeface="Lato"/>
                <a:ea typeface="Lato"/>
                <a:cs typeface="Lato"/>
                <a:sym typeface="Lato"/>
              </a:rPr>
              <a:t> Start presenting to display the poll results on this slide.</a:t>
            </a:r>
            <a:endParaRPr>
              <a:latin typeface="Lato"/>
              <a:ea typeface="Lato"/>
              <a:cs typeface="Lato"/>
              <a:sym typeface="Lato"/>
            </a:endParaRPr>
          </a:p>
        </p:txBody>
      </p:sp>
      <p:sp>
        <p:nvSpPr>
          <p:cNvPr descr="title-id" id="143" name="Google Shape;143;p22"/>
          <p:cNvSpPr txBox="1"/>
          <p:nvPr/>
        </p:nvSpPr>
        <p:spPr>
          <a:xfrm>
            <a:off x="0" y="1285875"/>
            <a:ext cx="9144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3600">
                <a:solidFill>
                  <a:srgbClr val="424242"/>
                </a:solidFill>
                <a:latin typeface="Lato"/>
                <a:ea typeface="Lato"/>
                <a:cs typeface="Lato"/>
                <a:sym typeface="Lato"/>
              </a:rPr>
              <a:t>What was your score?</a:t>
            </a:r>
            <a:endParaRPr sz="3600">
              <a:solidFill>
                <a:srgbClr val="42424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pic>
        <p:nvPicPr>
          <p:cNvPr descr="logo-id" id="148" name="Google Shape;148;p23">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descr="footer-id" id="149" name="Google Shape;149;p23"/>
          <p:cNvSpPr txBox="1"/>
          <p:nvPr/>
        </p:nvSpPr>
        <p:spPr>
          <a:xfrm>
            <a:off x="0" y="3857625"/>
            <a:ext cx="9144000" cy="12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cs" sz="1300">
                <a:solidFill>
                  <a:srgbClr val="39AC37"/>
                </a:solidFill>
                <a:latin typeface="Lato"/>
                <a:ea typeface="Lato"/>
                <a:cs typeface="Lato"/>
                <a:sym typeface="Lato"/>
              </a:rPr>
              <a:t>ⓘ</a:t>
            </a:r>
            <a:r>
              <a:rPr lang="cs">
                <a:latin typeface="Lato"/>
                <a:ea typeface="Lato"/>
                <a:cs typeface="Lato"/>
                <a:sym typeface="Lato"/>
              </a:rPr>
              <a:t> Start presenting to display the poll results on this slide.</a:t>
            </a:r>
            <a:endParaRPr>
              <a:latin typeface="Lato"/>
              <a:ea typeface="Lato"/>
              <a:cs typeface="Lato"/>
              <a:sym typeface="Lato"/>
            </a:endParaRPr>
          </a:p>
        </p:txBody>
      </p:sp>
      <p:sp>
        <p:nvSpPr>
          <p:cNvPr descr="title-id" id="150" name="Google Shape;150;p23"/>
          <p:cNvSpPr txBox="1"/>
          <p:nvPr/>
        </p:nvSpPr>
        <p:spPr>
          <a:xfrm>
            <a:off x="0" y="1285875"/>
            <a:ext cx="9144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3600">
                <a:solidFill>
                  <a:srgbClr val="424242"/>
                </a:solidFill>
                <a:latin typeface="Lato"/>
                <a:ea typeface="Lato"/>
                <a:cs typeface="Lato"/>
                <a:sym typeface="Lato"/>
              </a:rPr>
              <a:t>What would you advise to depressed or anxious person?</a:t>
            </a:r>
            <a:endParaRPr sz="3600">
              <a:solidFill>
                <a:srgbClr val="42424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729450" y="1318650"/>
            <a:ext cx="7688700" cy="809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cs"/>
              <a:t>Coping with the pandemic at the dormitories - quality of mobility in pandemic</a:t>
            </a:r>
            <a:endParaRPr/>
          </a:p>
        </p:txBody>
      </p:sp>
      <p:sp>
        <p:nvSpPr>
          <p:cNvPr id="156" name="Google Shape;156;p24"/>
          <p:cNvSpPr txBox="1"/>
          <p:nvPr>
            <p:ph idx="1" type="body"/>
          </p:nvPr>
        </p:nvSpPr>
        <p:spPr>
          <a:xfrm>
            <a:off x="729450" y="2425525"/>
            <a:ext cx="7688700" cy="2261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cs"/>
              <a:t>In spring 2020 IRO staff have conducted survey at our dormitories, the main focus was “how students cope with the pandemic and whether they are needing our help”.</a:t>
            </a:r>
            <a:endParaRPr/>
          </a:p>
          <a:p>
            <a:pPr indent="-311150" lvl="0" marL="457200" rtl="0" algn="l">
              <a:spcBef>
                <a:spcPts val="0"/>
              </a:spcBef>
              <a:spcAft>
                <a:spcPts val="0"/>
              </a:spcAft>
              <a:buSzPts val="1300"/>
              <a:buChar char="●"/>
            </a:pPr>
            <a:r>
              <a:rPr lang="cs"/>
              <a:t>Nearly 200 hundred students answered our questions, meaning there was just a minority at the dormitory who did not reply.</a:t>
            </a:r>
            <a:endParaRPr/>
          </a:p>
          <a:p>
            <a:pPr indent="-311150" lvl="0" marL="457200" rtl="0" algn="l">
              <a:spcBef>
                <a:spcPts val="0"/>
              </a:spcBef>
              <a:spcAft>
                <a:spcPts val="0"/>
              </a:spcAft>
              <a:buSzPts val="1300"/>
              <a:buChar char="●"/>
            </a:pPr>
            <a:r>
              <a:rPr lang="cs"/>
              <a:t>Even without reading their answers we knew that they answered, because they needed to get in touch with “outer worlds”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What made you happy in the last couple of days</a:t>
            </a:r>
            <a:endParaRPr/>
          </a:p>
        </p:txBody>
      </p:sp>
      <p:sp>
        <p:nvSpPr>
          <p:cNvPr id="162" name="Google Shape;162;p25"/>
          <p:cNvSpPr txBox="1"/>
          <p:nvPr>
            <p:ph idx="1" type="body"/>
          </p:nvPr>
        </p:nvSpPr>
        <p:spPr>
          <a:xfrm>
            <a:off x="729450" y="2078875"/>
            <a:ext cx="7688700" cy="2911500"/>
          </a:xfrm>
          <a:prstGeom prst="rect">
            <a:avLst/>
          </a:prstGeom>
        </p:spPr>
        <p:txBody>
          <a:bodyPr anchorCtr="0" anchor="t" bIns="91425" lIns="91425" spcFirstLastPara="1" rIns="91425" wrap="square" tIns="91425">
            <a:noAutofit/>
          </a:bodyPr>
          <a:lstStyle/>
          <a:p>
            <a:pPr indent="-321310" lvl="0" marL="457200" rtl="0" algn="l">
              <a:spcBef>
                <a:spcPts val="1000"/>
              </a:spcBef>
              <a:spcAft>
                <a:spcPts val="0"/>
              </a:spcAft>
              <a:buClr>
                <a:srgbClr val="000000"/>
              </a:buClr>
              <a:buSzPts val="1460"/>
              <a:buFont typeface="Arial"/>
              <a:buChar char="●"/>
            </a:pPr>
            <a:r>
              <a:rPr lang="cs" sz="1460">
                <a:solidFill>
                  <a:srgbClr val="000000"/>
                </a:solidFill>
                <a:latin typeface="Arial"/>
                <a:ea typeface="Arial"/>
                <a:cs typeface="Arial"/>
                <a:sym typeface="Arial"/>
              </a:rPr>
              <a:t>Nothing; </a:t>
            </a:r>
            <a:endParaRPr sz="1460">
              <a:solidFill>
                <a:srgbClr val="000000"/>
              </a:solidFill>
              <a:latin typeface="Arial"/>
              <a:ea typeface="Arial"/>
              <a:cs typeface="Arial"/>
              <a:sym typeface="Arial"/>
            </a:endParaRPr>
          </a:p>
          <a:p>
            <a:pPr indent="-321310" lvl="0" marL="457200" rtl="0" algn="l">
              <a:spcBef>
                <a:spcPts val="0"/>
              </a:spcBef>
              <a:spcAft>
                <a:spcPts val="0"/>
              </a:spcAft>
              <a:buClr>
                <a:srgbClr val="000000"/>
              </a:buClr>
              <a:buSzPts val="1460"/>
              <a:buFont typeface="Arial"/>
              <a:buChar char="●"/>
            </a:pPr>
            <a:r>
              <a:rPr lang="cs" sz="1460">
                <a:solidFill>
                  <a:srgbClr val="000000"/>
                </a:solidFill>
                <a:latin typeface="Arial"/>
                <a:ea typeface="Arial"/>
                <a:cs typeface="Arial"/>
                <a:sym typeface="Arial"/>
              </a:rPr>
              <a:t>Netflix; </a:t>
            </a:r>
            <a:endParaRPr sz="1460">
              <a:solidFill>
                <a:srgbClr val="000000"/>
              </a:solidFill>
              <a:latin typeface="Arial"/>
              <a:ea typeface="Arial"/>
              <a:cs typeface="Arial"/>
              <a:sym typeface="Arial"/>
            </a:endParaRPr>
          </a:p>
          <a:p>
            <a:pPr indent="-321310" lvl="0" marL="457200" rtl="0" algn="l">
              <a:spcBef>
                <a:spcPts val="0"/>
              </a:spcBef>
              <a:spcAft>
                <a:spcPts val="0"/>
              </a:spcAft>
              <a:buClr>
                <a:srgbClr val="000000"/>
              </a:buClr>
              <a:buSzPts val="1460"/>
              <a:buFont typeface="Arial"/>
              <a:buChar char="●"/>
            </a:pPr>
            <a:r>
              <a:rPr lang="cs" sz="1460">
                <a:solidFill>
                  <a:srgbClr val="000000"/>
                </a:solidFill>
                <a:latin typeface="Arial"/>
                <a:ea typeface="Arial"/>
                <a:cs typeface="Arial"/>
                <a:sym typeface="Arial"/>
              </a:rPr>
              <a:t>My friends; </a:t>
            </a:r>
            <a:endParaRPr sz="1460">
              <a:solidFill>
                <a:srgbClr val="000000"/>
              </a:solidFill>
              <a:latin typeface="Arial"/>
              <a:ea typeface="Arial"/>
              <a:cs typeface="Arial"/>
              <a:sym typeface="Arial"/>
            </a:endParaRPr>
          </a:p>
          <a:p>
            <a:pPr indent="-321310" lvl="0" marL="457200" rtl="0" algn="l">
              <a:spcBef>
                <a:spcPts val="0"/>
              </a:spcBef>
              <a:spcAft>
                <a:spcPts val="0"/>
              </a:spcAft>
              <a:buClr>
                <a:srgbClr val="000000"/>
              </a:buClr>
              <a:buSzPts val="1460"/>
              <a:buFont typeface="Arial"/>
              <a:buChar char="●"/>
            </a:pPr>
            <a:r>
              <a:rPr lang="cs" sz="1460">
                <a:solidFill>
                  <a:srgbClr val="000000"/>
                </a:solidFill>
                <a:latin typeface="Arial"/>
                <a:ea typeface="Arial"/>
                <a:cs typeface="Arial"/>
                <a:sym typeface="Arial"/>
              </a:rPr>
              <a:t>That I found some friends in the supermarket; </a:t>
            </a:r>
            <a:endParaRPr sz="1460">
              <a:solidFill>
                <a:srgbClr val="000000"/>
              </a:solidFill>
              <a:latin typeface="Arial"/>
              <a:ea typeface="Arial"/>
              <a:cs typeface="Arial"/>
              <a:sym typeface="Arial"/>
            </a:endParaRPr>
          </a:p>
          <a:p>
            <a:pPr indent="-321310" lvl="0" marL="457200" rtl="0" algn="l">
              <a:spcBef>
                <a:spcPts val="0"/>
              </a:spcBef>
              <a:spcAft>
                <a:spcPts val="0"/>
              </a:spcAft>
              <a:buClr>
                <a:srgbClr val="000000"/>
              </a:buClr>
              <a:buSzPts val="1460"/>
              <a:buFont typeface="Arial"/>
              <a:buChar char="●"/>
            </a:pPr>
            <a:r>
              <a:rPr lang="cs" sz="1460">
                <a:solidFill>
                  <a:srgbClr val="000000"/>
                </a:solidFill>
                <a:latin typeface="Arial"/>
                <a:ea typeface="Arial"/>
                <a:cs typeface="Arial"/>
                <a:sym typeface="Arial"/>
              </a:rPr>
              <a:t>Reading books; </a:t>
            </a:r>
            <a:endParaRPr sz="1460">
              <a:solidFill>
                <a:srgbClr val="000000"/>
              </a:solidFill>
              <a:latin typeface="Arial"/>
              <a:ea typeface="Arial"/>
              <a:cs typeface="Arial"/>
              <a:sym typeface="Arial"/>
            </a:endParaRPr>
          </a:p>
          <a:p>
            <a:pPr indent="-321310" lvl="0" marL="457200" rtl="0" algn="l">
              <a:spcBef>
                <a:spcPts val="0"/>
              </a:spcBef>
              <a:spcAft>
                <a:spcPts val="0"/>
              </a:spcAft>
              <a:buClr>
                <a:srgbClr val="000000"/>
              </a:buClr>
              <a:buSzPts val="1460"/>
              <a:buFont typeface="Arial"/>
              <a:buChar char="●"/>
            </a:pPr>
            <a:r>
              <a:rPr lang="cs" sz="1460">
                <a:solidFill>
                  <a:srgbClr val="000000"/>
                </a:solidFill>
                <a:latin typeface="Arial"/>
                <a:ea typeface="Arial"/>
                <a:cs typeface="Arial"/>
                <a:sym typeface="Arial"/>
              </a:rPr>
              <a:t>My life; Nothing, </a:t>
            </a:r>
            <a:endParaRPr sz="1460">
              <a:solidFill>
                <a:srgbClr val="000000"/>
              </a:solidFill>
              <a:latin typeface="Arial"/>
              <a:ea typeface="Arial"/>
              <a:cs typeface="Arial"/>
              <a:sym typeface="Arial"/>
            </a:endParaRPr>
          </a:p>
          <a:p>
            <a:pPr indent="-321310" lvl="0" marL="457200" rtl="0" algn="l">
              <a:spcBef>
                <a:spcPts val="0"/>
              </a:spcBef>
              <a:spcAft>
                <a:spcPts val="0"/>
              </a:spcAft>
              <a:buClr>
                <a:srgbClr val="000000"/>
              </a:buClr>
              <a:buSzPts val="1460"/>
              <a:buFont typeface="Arial"/>
              <a:buChar char="●"/>
            </a:pPr>
            <a:r>
              <a:rPr lang="cs" sz="1460">
                <a:solidFill>
                  <a:srgbClr val="000000"/>
                </a:solidFill>
                <a:latin typeface="Arial"/>
                <a:ea typeface="Arial"/>
                <a:cs typeface="Arial"/>
                <a:sym typeface="Arial"/>
              </a:rPr>
              <a:t>I had a good sleep :); </a:t>
            </a:r>
            <a:endParaRPr sz="1460">
              <a:solidFill>
                <a:srgbClr val="000000"/>
              </a:solidFill>
              <a:latin typeface="Arial"/>
              <a:ea typeface="Arial"/>
              <a:cs typeface="Arial"/>
              <a:sym typeface="Arial"/>
            </a:endParaRPr>
          </a:p>
          <a:p>
            <a:pPr indent="-321310" lvl="0" marL="457200" rtl="0" algn="l">
              <a:spcBef>
                <a:spcPts val="0"/>
              </a:spcBef>
              <a:spcAft>
                <a:spcPts val="0"/>
              </a:spcAft>
              <a:buClr>
                <a:srgbClr val="000000"/>
              </a:buClr>
              <a:buSzPts val="1460"/>
              <a:buFont typeface="Arial"/>
              <a:buChar char="●"/>
            </a:pPr>
            <a:r>
              <a:rPr lang="cs" sz="1460">
                <a:solidFill>
                  <a:srgbClr val="000000"/>
                </a:solidFill>
                <a:latin typeface="Arial"/>
                <a:ea typeface="Arial"/>
                <a:cs typeface="Arial"/>
                <a:sym typeface="Arial"/>
              </a:rPr>
              <a:t>Do sport and Yoga, and talk with my friends; Exercise; </a:t>
            </a:r>
            <a:endParaRPr sz="1460">
              <a:solidFill>
                <a:srgbClr val="000000"/>
              </a:solidFill>
              <a:latin typeface="Arial"/>
              <a:ea typeface="Arial"/>
              <a:cs typeface="Arial"/>
              <a:sym typeface="Arial"/>
            </a:endParaRPr>
          </a:p>
          <a:p>
            <a:pPr indent="-321310" lvl="0" marL="457200" rtl="0" algn="l">
              <a:spcBef>
                <a:spcPts val="0"/>
              </a:spcBef>
              <a:spcAft>
                <a:spcPts val="0"/>
              </a:spcAft>
              <a:buClr>
                <a:srgbClr val="000000"/>
              </a:buClr>
              <a:buSzPts val="1460"/>
              <a:buFont typeface="Arial"/>
              <a:buChar char="●"/>
            </a:pPr>
            <a:r>
              <a:rPr lang="cs" sz="1460">
                <a:solidFill>
                  <a:srgbClr val="000000"/>
                </a:solidFill>
                <a:latin typeface="Arial"/>
                <a:ea typeface="Arial"/>
                <a:cs typeface="Arial"/>
                <a:sym typeface="Arial"/>
              </a:rPr>
              <a:t>The reduced number of cases in the world; </a:t>
            </a:r>
            <a:endParaRPr sz="1460">
              <a:solidFill>
                <a:srgbClr val="000000"/>
              </a:solidFill>
              <a:latin typeface="Arial"/>
              <a:ea typeface="Arial"/>
              <a:cs typeface="Arial"/>
              <a:sym typeface="Arial"/>
            </a:endParaRPr>
          </a:p>
          <a:p>
            <a:pPr indent="-321310" lvl="0" marL="457200" rtl="0" algn="l">
              <a:spcBef>
                <a:spcPts val="0"/>
              </a:spcBef>
              <a:spcAft>
                <a:spcPts val="0"/>
              </a:spcAft>
              <a:buClr>
                <a:srgbClr val="000000"/>
              </a:buClr>
              <a:buSzPts val="1460"/>
              <a:buFont typeface="Arial"/>
              <a:buChar char="●"/>
            </a:pPr>
            <a:r>
              <a:rPr lang="cs" sz="1460">
                <a:solidFill>
                  <a:srgbClr val="000000"/>
                </a:solidFill>
                <a:latin typeface="Arial"/>
                <a:ea typeface="Arial"/>
                <a:cs typeface="Arial"/>
                <a:sym typeface="Arial"/>
              </a:rPr>
              <a:t>The possibility of the semester to end in august (because at least we could enjoy our erasmus here after this health emergency situation); </a:t>
            </a:r>
            <a:endParaRPr sz="1460">
              <a:solidFill>
                <a:srgbClr val="000000"/>
              </a:solidFill>
              <a:latin typeface="Arial"/>
              <a:ea typeface="Arial"/>
              <a:cs typeface="Arial"/>
              <a:sym typeface="Arial"/>
            </a:endParaRPr>
          </a:p>
          <a:p>
            <a:pPr indent="0" lvl="0" marL="0" rtl="0" algn="ctr">
              <a:spcBef>
                <a:spcPts val="1000"/>
              </a:spcBef>
              <a:spcAft>
                <a:spcPts val="0"/>
              </a:spcAft>
              <a:buSzPts val="440"/>
              <a:buNone/>
            </a:pPr>
            <a:r>
              <a:t/>
            </a:r>
            <a:endParaRPr sz="1460">
              <a:solidFill>
                <a:srgbClr val="000000"/>
              </a:solidFill>
              <a:latin typeface="Arial"/>
              <a:ea typeface="Arial"/>
              <a:cs typeface="Arial"/>
              <a:sym typeface="Arial"/>
            </a:endParaRPr>
          </a:p>
          <a:p>
            <a:pPr indent="0" lvl="0" marL="0" rtl="0" algn="l">
              <a:spcBef>
                <a:spcPts val="0"/>
              </a:spcBef>
              <a:spcAft>
                <a:spcPts val="1200"/>
              </a:spcAft>
              <a:buSzPts val="440"/>
              <a:buNone/>
            </a:pPr>
            <a:r>
              <a:t/>
            </a:r>
            <a:endParaRPr sz="52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What made you happy in the last couple of days</a:t>
            </a:r>
            <a:endParaRPr/>
          </a:p>
        </p:txBody>
      </p:sp>
      <p:sp>
        <p:nvSpPr>
          <p:cNvPr id="168" name="Google Shape;168;p26"/>
          <p:cNvSpPr txBox="1"/>
          <p:nvPr>
            <p:ph idx="1" type="body"/>
          </p:nvPr>
        </p:nvSpPr>
        <p:spPr>
          <a:xfrm>
            <a:off x="727650" y="1804775"/>
            <a:ext cx="7688700" cy="3234000"/>
          </a:xfrm>
          <a:prstGeom prst="rect">
            <a:avLst/>
          </a:prstGeom>
        </p:spPr>
        <p:txBody>
          <a:bodyPr anchorCtr="0" anchor="t" bIns="91425" lIns="91425" spcFirstLastPara="1" rIns="91425" wrap="square" tIns="91425">
            <a:noAutofit/>
          </a:bodyPr>
          <a:lstStyle/>
          <a:p>
            <a:pPr indent="-317500" lvl="0" marL="457200" rtl="0" algn="l">
              <a:spcBef>
                <a:spcPts val="1000"/>
              </a:spcBef>
              <a:spcAft>
                <a:spcPts val="0"/>
              </a:spcAft>
              <a:buClr>
                <a:srgbClr val="000000"/>
              </a:buClr>
              <a:buSzPts val="1400"/>
              <a:buFont typeface="Arial"/>
              <a:buChar char="●"/>
            </a:pPr>
            <a:r>
              <a:rPr lang="cs" sz="1400">
                <a:solidFill>
                  <a:srgbClr val="000000"/>
                </a:solidFill>
                <a:latin typeface="Arial"/>
                <a:ea typeface="Arial"/>
                <a:cs typeface="Arial"/>
                <a:sym typeface="Arial"/>
              </a:rPr>
              <a:t>shopping online</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To just go out for a small walk. After Quarantine day 3 I started crying.</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my cat</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My own space</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The opportunity that I could spend more time with my family.</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I got a part time job (I am hoping to start in May). Skyping with relatives and friends.</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Having time for myself</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Playing video games</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Family</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Eating and dreaming to go outside</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Games</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Nice weather and flowering plants</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cs" sz="1400">
                <a:solidFill>
                  <a:srgbClr val="000000"/>
                </a:solidFill>
                <a:latin typeface="Arial"/>
                <a:ea typeface="Arial"/>
                <a:cs typeface="Arial"/>
                <a:sym typeface="Arial"/>
              </a:rPr>
              <a:t>The sun, talking with friends, cooking, reading, having a clean flat after I cleaned it</a:t>
            </a:r>
            <a:endParaRPr sz="1400">
              <a:solidFill>
                <a:srgbClr val="000000"/>
              </a:solidFill>
              <a:latin typeface="Arial"/>
              <a:ea typeface="Arial"/>
              <a:cs typeface="Arial"/>
              <a:sym typeface="Arial"/>
            </a:endParaRPr>
          </a:p>
          <a:p>
            <a:pPr indent="0" lvl="0" marL="0" rtl="0" algn="ctr">
              <a:spcBef>
                <a:spcPts val="1000"/>
              </a:spcBef>
              <a:spcAft>
                <a:spcPts val="0"/>
              </a:spcAft>
              <a:buSzPts val="440"/>
              <a:buNone/>
            </a:pPr>
            <a:r>
              <a:t/>
            </a:r>
            <a:endParaRPr sz="1400">
              <a:solidFill>
                <a:srgbClr val="000000"/>
              </a:solidFill>
              <a:latin typeface="Arial"/>
              <a:ea typeface="Arial"/>
              <a:cs typeface="Arial"/>
              <a:sym typeface="Arial"/>
            </a:endParaRPr>
          </a:p>
          <a:p>
            <a:pPr indent="0" lvl="0" marL="0" rtl="0" algn="l">
              <a:spcBef>
                <a:spcPts val="0"/>
              </a:spcBef>
              <a:spcAft>
                <a:spcPts val="1200"/>
              </a:spcAft>
              <a:buSzPts val="440"/>
              <a:buNone/>
            </a:pPr>
            <a:r>
              <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2" name="Shape 172"/>
        <p:cNvGrpSpPr/>
        <p:nvPr/>
      </p:nvGrpSpPr>
      <p:grpSpPr>
        <a:xfrm>
          <a:off x="0" y="0"/>
          <a:ext cx="0" cy="0"/>
          <a:chOff x="0" y="0"/>
          <a:chExt cx="0" cy="0"/>
        </a:xfrm>
      </p:grpSpPr>
      <p:pic>
        <p:nvPicPr>
          <p:cNvPr descr="logo-id" id="173" name="Google Shape;173;p27">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descr="footer-id" id="174" name="Google Shape;174;p27"/>
          <p:cNvSpPr txBox="1"/>
          <p:nvPr/>
        </p:nvSpPr>
        <p:spPr>
          <a:xfrm>
            <a:off x="0" y="3857625"/>
            <a:ext cx="9144000" cy="12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cs" sz="1300">
                <a:solidFill>
                  <a:srgbClr val="39AC37"/>
                </a:solidFill>
                <a:latin typeface="Lato"/>
                <a:ea typeface="Lato"/>
                <a:cs typeface="Lato"/>
                <a:sym typeface="Lato"/>
              </a:rPr>
              <a:t>ⓘ</a:t>
            </a:r>
            <a:r>
              <a:rPr lang="cs">
                <a:latin typeface="Lato"/>
                <a:ea typeface="Lato"/>
                <a:cs typeface="Lato"/>
                <a:sym typeface="Lato"/>
              </a:rPr>
              <a:t> Start presenting to display the poll results on this slide.</a:t>
            </a:r>
            <a:endParaRPr>
              <a:latin typeface="Lato"/>
              <a:ea typeface="Lato"/>
              <a:cs typeface="Lato"/>
              <a:sym typeface="Lato"/>
            </a:endParaRPr>
          </a:p>
        </p:txBody>
      </p:sp>
      <p:sp>
        <p:nvSpPr>
          <p:cNvPr descr="title-id" id="175" name="Google Shape;175;p27"/>
          <p:cNvSpPr txBox="1"/>
          <p:nvPr/>
        </p:nvSpPr>
        <p:spPr>
          <a:xfrm>
            <a:off x="0" y="1285875"/>
            <a:ext cx="9144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3600">
                <a:solidFill>
                  <a:srgbClr val="424242"/>
                </a:solidFill>
                <a:latin typeface="Lato"/>
                <a:ea typeface="Lato"/>
                <a:cs typeface="Lato"/>
                <a:sym typeface="Lato"/>
              </a:rPr>
              <a:t>And what have you missed most during pandemic?</a:t>
            </a:r>
            <a:endParaRPr sz="3600">
              <a:solidFill>
                <a:srgbClr val="42424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9" name="Shape 179"/>
        <p:cNvGrpSpPr/>
        <p:nvPr/>
      </p:nvGrpSpPr>
      <p:grpSpPr>
        <a:xfrm>
          <a:off x="0" y="0"/>
          <a:ext cx="0" cy="0"/>
          <a:chOff x="0" y="0"/>
          <a:chExt cx="0" cy="0"/>
        </a:xfrm>
      </p:grpSpPr>
      <p:pic>
        <p:nvPicPr>
          <p:cNvPr descr="logo-id" id="180" name="Google Shape;180;p28">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descr="footer-id" id="181" name="Google Shape;181;p28"/>
          <p:cNvSpPr txBox="1"/>
          <p:nvPr/>
        </p:nvSpPr>
        <p:spPr>
          <a:xfrm>
            <a:off x="0" y="3857625"/>
            <a:ext cx="9144000" cy="12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cs" sz="1300">
                <a:solidFill>
                  <a:srgbClr val="39AC37"/>
                </a:solidFill>
                <a:latin typeface="Lato"/>
                <a:ea typeface="Lato"/>
                <a:cs typeface="Lato"/>
                <a:sym typeface="Lato"/>
              </a:rPr>
              <a:t>ⓘ</a:t>
            </a:r>
            <a:r>
              <a:rPr lang="cs">
                <a:latin typeface="Lato"/>
                <a:ea typeface="Lato"/>
                <a:cs typeface="Lato"/>
                <a:sym typeface="Lato"/>
              </a:rPr>
              <a:t> Start presenting to display the poll results on this slide.</a:t>
            </a:r>
            <a:endParaRPr>
              <a:latin typeface="Lato"/>
              <a:ea typeface="Lato"/>
              <a:cs typeface="Lato"/>
              <a:sym typeface="Lato"/>
            </a:endParaRPr>
          </a:p>
        </p:txBody>
      </p:sp>
      <p:sp>
        <p:nvSpPr>
          <p:cNvPr descr="title-id" id="182" name="Google Shape;182;p28"/>
          <p:cNvSpPr txBox="1"/>
          <p:nvPr/>
        </p:nvSpPr>
        <p:spPr>
          <a:xfrm>
            <a:off x="0" y="1285875"/>
            <a:ext cx="9144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3600">
                <a:solidFill>
                  <a:srgbClr val="424242"/>
                </a:solidFill>
                <a:latin typeface="Lato"/>
                <a:ea typeface="Lato"/>
                <a:cs typeface="Lato"/>
                <a:sym typeface="Lato"/>
              </a:rPr>
              <a:t>What percentage of students felt happy in spite of the pandemic?</a:t>
            </a:r>
            <a:endParaRPr sz="3600">
              <a:solidFill>
                <a:srgbClr val="42424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“How are you feeling these days?”</a:t>
            </a:r>
            <a:endParaRPr/>
          </a:p>
        </p:txBody>
      </p:sp>
      <p:sp>
        <p:nvSpPr>
          <p:cNvPr id="188" name="Google Shape;188;p2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9" name="Google Shape;189;p29"/>
          <p:cNvPicPr preferRelativeResize="0"/>
          <p:nvPr/>
        </p:nvPicPr>
        <p:blipFill>
          <a:blip r:embed="rId3">
            <a:alphaModFix/>
          </a:blip>
          <a:stretch>
            <a:fillRect/>
          </a:stretch>
        </p:blipFill>
        <p:spPr>
          <a:xfrm>
            <a:off x="729450" y="2078875"/>
            <a:ext cx="7783925" cy="2895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3" name="Shape 193"/>
        <p:cNvGrpSpPr/>
        <p:nvPr/>
      </p:nvGrpSpPr>
      <p:grpSpPr>
        <a:xfrm>
          <a:off x="0" y="0"/>
          <a:ext cx="0" cy="0"/>
          <a:chOff x="0" y="0"/>
          <a:chExt cx="0" cy="0"/>
        </a:xfrm>
      </p:grpSpPr>
      <p:pic>
        <p:nvPicPr>
          <p:cNvPr descr="logo-id" id="194" name="Google Shape;194;p30">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descr="footer-id" id="195" name="Google Shape;195;p30"/>
          <p:cNvSpPr txBox="1"/>
          <p:nvPr/>
        </p:nvSpPr>
        <p:spPr>
          <a:xfrm>
            <a:off x="0" y="3857625"/>
            <a:ext cx="9144000" cy="12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cs" sz="1300">
                <a:solidFill>
                  <a:srgbClr val="39AC37"/>
                </a:solidFill>
                <a:latin typeface="Lato"/>
                <a:ea typeface="Lato"/>
                <a:cs typeface="Lato"/>
                <a:sym typeface="Lato"/>
              </a:rPr>
              <a:t>ⓘ</a:t>
            </a:r>
            <a:r>
              <a:rPr lang="cs">
                <a:latin typeface="Lato"/>
                <a:ea typeface="Lato"/>
                <a:cs typeface="Lato"/>
                <a:sym typeface="Lato"/>
              </a:rPr>
              <a:t> Start presenting to display the poll results on this slide.</a:t>
            </a:r>
            <a:endParaRPr>
              <a:latin typeface="Lato"/>
              <a:ea typeface="Lato"/>
              <a:cs typeface="Lato"/>
              <a:sym typeface="Lato"/>
            </a:endParaRPr>
          </a:p>
        </p:txBody>
      </p:sp>
      <p:sp>
        <p:nvSpPr>
          <p:cNvPr descr="title-id" id="196" name="Google Shape;196;p30"/>
          <p:cNvSpPr txBox="1"/>
          <p:nvPr/>
        </p:nvSpPr>
        <p:spPr>
          <a:xfrm>
            <a:off x="0" y="1285875"/>
            <a:ext cx="9144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3600">
                <a:solidFill>
                  <a:srgbClr val="424242"/>
                </a:solidFill>
                <a:latin typeface="Lato"/>
                <a:ea typeface="Lato"/>
                <a:cs typeface="Lato"/>
                <a:sym typeface="Lato"/>
              </a:rPr>
              <a:t>What were two main reasons for students to stay on Erasmus+ mobility and not return to home country?</a:t>
            </a:r>
            <a:endParaRPr sz="3600">
              <a:solidFill>
                <a:srgbClr val="42424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cs"/>
              <a:t>Reasons to stay on Erasmus during the first wave</a:t>
            </a:r>
            <a:endParaRPr/>
          </a:p>
        </p:txBody>
      </p:sp>
      <p:sp>
        <p:nvSpPr>
          <p:cNvPr id="202" name="Google Shape;202;p31"/>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3" name="Google Shape;203;p31"/>
          <p:cNvPicPr preferRelativeResize="0"/>
          <p:nvPr/>
        </p:nvPicPr>
        <p:blipFill>
          <a:blip r:embed="rId3">
            <a:alphaModFix/>
          </a:blip>
          <a:stretch>
            <a:fillRect/>
          </a:stretch>
        </p:blipFill>
        <p:spPr>
          <a:xfrm>
            <a:off x="729450" y="2036350"/>
            <a:ext cx="6685125" cy="3045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2" name="Shape 92"/>
        <p:cNvGrpSpPr/>
        <p:nvPr/>
      </p:nvGrpSpPr>
      <p:grpSpPr>
        <a:xfrm>
          <a:off x="0" y="0"/>
          <a:ext cx="0" cy="0"/>
          <a:chOff x="0" y="0"/>
          <a:chExt cx="0" cy="0"/>
        </a:xfrm>
      </p:grpSpPr>
      <p:pic>
        <p:nvPicPr>
          <p:cNvPr descr="logo-id" id="93" name="Google Shape;93;p14">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descr="footer-id" id="94" name="Google Shape;94;p14"/>
          <p:cNvSpPr txBox="1"/>
          <p:nvPr/>
        </p:nvSpPr>
        <p:spPr>
          <a:xfrm>
            <a:off x="0" y="3857625"/>
            <a:ext cx="9144000" cy="12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cs" sz="1300">
                <a:solidFill>
                  <a:srgbClr val="39AC37"/>
                </a:solidFill>
                <a:latin typeface="Lato"/>
                <a:ea typeface="Lato"/>
                <a:cs typeface="Lato"/>
                <a:sym typeface="Lato"/>
              </a:rPr>
              <a:t>ⓘ</a:t>
            </a:r>
            <a:r>
              <a:rPr lang="cs">
                <a:latin typeface="Lato"/>
                <a:ea typeface="Lato"/>
                <a:cs typeface="Lato"/>
                <a:sym typeface="Lato"/>
              </a:rPr>
              <a:t> Start presenting to display the audience questions on this slide.</a:t>
            </a:r>
            <a:endParaRPr>
              <a:latin typeface="Lato"/>
              <a:ea typeface="Lato"/>
              <a:cs typeface="Lato"/>
              <a:sym typeface="Lato"/>
            </a:endParaRPr>
          </a:p>
        </p:txBody>
      </p:sp>
      <p:sp>
        <p:nvSpPr>
          <p:cNvPr descr="title-id" id="95" name="Google Shape;95;p14"/>
          <p:cNvSpPr txBox="1"/>
          <p:nvPr/>
        </p:nvSpPr>
        <p:spPr>
          <a:xfrm>
            <a:off x="0" y="1285875"/>
            <a:ext cx="9144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3600">
                <a:solidFill>
                  <a:srgbClr val="424242"/>
                </a:solidFill>
                <a:latin typeface="Lato"/>
                <a:ea typeface="Lato"/>
                <a:cs typeface="Lato"/>
                <a:sym typeface="Lato"/>
              </a:rPr>
              <a:t>Audience Q&amp;A Session</a:t>
            </a:r>
            <a:endParaRPr sz="3600">
              <a:solidFill>
                <a:srgbClr val="42424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7" name="Shape 207"/>
        <p:cNvGrpSpPr/>
        <p:nvPr/>
      </p:nvGrpSpPr>
      <p:grpSpPr>
        <a:xfrm>
          <a:off x="0" y="0"/>
          <a:ext cx="0" cy="0"/>
          <a:chOff x="0" y="0"/>
          <a:chExt cx="0" cy="0"/>
        </a:xfrm>
      </p:grpSpPr>
      <p:pic>
        <p:nvPicPr>
          <p:cNvPr descr="logo-id" id="208" name="Google Shape;208;p32">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descr="footer-id" id="209" name="Google Shape;209;p32"/>
          <p:cNvSpPr txBox="1"/>
          <p:nvPr/>
        </p:nvSpPr>
        <p:spPr>
          <a:xfrm>
            <a:off x="0" y="3857625"/>
            <a:ext cx="9144000" cy="12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cs" sz="1300">
                <a:solidFill>
                  <a:srgbClr val="39AC37"/>
                </a:solidFill>
                <a:latin typeface="Lato"/>
                <a:ea typeface="Lato"/>
                <a:cs typeface="Lato"/>
                <a:sym typeface="Lato"/>
              </a:rPr>
              <a:t>ⓘ</a:t>
            </a:r>
            <a:r>
              <a:rPr lang="cs">
                <a:latin typeface="Lato"/>
                <a:ea typeface="Lato"/>
                <a:cs typeface="Lato"/>
                <a:sym typeface="Lato"/>
              </a:rPr>
              <a:t> Start presenting to display the poll results on this slide.</a:t>
            </a:r>
            <a:endParaRPr>
              <a:latin typeface="Lato"/>
              <a:ea typeface="Lato"/>
              <a:cs typeface="Lato"/>
              <a:sym typeface="Lato"/>
            </a:endParaRPr>
          </a:p>
        </p:txBody>
      </p:sp>
      <p:sp>
        <p:nvSpPr>
          <p:cNvPr descr="title-id" id="210" name="Google Shape;210;p32"/>
          <p:cNvSpPr txBox="1"/>
          <p:nvPr/>
        </p:nvSpPr>
        <p:spPr>
          <a:xfrm>
            <a:off x="0" y="1285875"/>
            <a:ext cx="9144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3600">
                <a:solidFill>
                  <a:srgbClr val="424242"/>
                </a:solidFill>
                <a:latin typeface="Lato"/>
                <a:ea typeface="Lato"/>
                <a:cs typeface="Lato"/>
                <a:sym typeface="Lato"/>
              </a:rPr>
              <a:t>How many percent of students have, in your opinion, refused any additional extracurricular activities from the university? </a:t>
            </a:r>
            <a:endParaRPr sz="3600">
              <a:solidFill>
                <a:srgbClr val="42424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6" name="Google Shape;216;p33"/>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7" name="Google Shape;217;p33"/>
          <p:cNvPicPr preferRelativeResize="0"/>
          <p:nvPr/>
        </p:nvPicPr>
        <p:blipFill>
          <a:blip r:embed="rId3">
            <a:alphaModFix/>
          </a:blip>
          <a:stretch>
            <a:fillRect/>
          </a:stretch>
        </p:blipFill>
        <p:spPr>
          <a:xfrm>
            <a:off x="0" y="904104"/>
            <a:ext cx="9144001" cy="417374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sz="1450">
                <a:solidFill>
                  <a:srgbClr val="222222"/>
                </a:solidFill>
                <a:highlight>
                  <a:srgbClr val="FFFFFF"/>
                </a:highlight>
                <a:latin typeface="Verdana"/>
                <a:ea typeface="Verdana"/>
                <a:cs typeface="Verdana"/>
                <a:sym typeface="Verdana"/>
              </a:rPr>
              <a:t>“All progress takes place outside the comfort zone.” </a:t>
            </a:r>
            <a:r>
              <a:rPr b="0" lang="cs" sz="1150">
                <a:solidFill>
                  <a:srgbClr val="222222"/>
                </a:solidFill>
                <a:highlight>
                  <a:srgbClr val="FFFFFF"/>
                </a:highlight>
                <a:latin typeface="Verdana"/>
                <a:ea typeface="Verdana"/>
                <a:cs typeface="Verdana"/>
                <a:sym typeface="Verdana"/>
              </a:rPr>
              <a:t>Michael John Bobak</a:t>
            </a:r>
            <a:endParaRPr sz="2900"/>
          </a:p>
        </p:txBody>
      </p:sp>
      <p:sp>
        <p:nvSpPr>
          <p:cNvPr id="223" name="Google Shape;223;p3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24" name="Google Shape;224;p34"/>
          <p:cNvSpPr txBox="1"/>
          <p:nvPr/>
        </p:nvSpPr>
        <p:spPr>
          <a:xfrm>
            <a:off x="798125" y="2515325"/>
            <a:ext cx="3063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cs" sz="1100">
                <a:solidFill>
                  <a:schemeClr val="accent3"/>
                </a:solidFill>
                <a:highlight>
                  <a:srgbClr val="FFFFFF"/>
                </a:highlight>
              </a:rPr>
              <a:t>“</a:t>
            </a:r>
            <a:r>
              <a:rPr i="1" lang="cs" sz="1100">
                <a:solidFill>
                  <a:schemeClr val="accent3"/>
                </a:solidFill>
                <a:highlight>
                  <a:srgbClr val="FFFFFF"/>
                </a:highlight>
              </a:rPr>
              <a:t>Actually I could even say that this Erasmus, even considering the covid thing, was one of the best semesters of my life, and for sure it was the most unpredictable!</a:t>
            </a:r>
            <a:r>
              <a:rPr lang="cs" sz="1100">
                <a:solidFill>
                  <a:schemeClr val="accent3"/>
                </a:solidFill>
                <a:highlight>
                  <a:srgbClr val="FFFFFF"/>
                </a:highlight>
              </a:rPr>
              <a:t>”</a:t>
            </a:r>
            <a:endParaRPr>
              <a:solidFill>
                <a:schemeClr val="accent3"/>
              </a:solidFill>
              <a:latin typeface="Lato"/>
              <a:ea typeface="Lato"/>
              <a:cs typeface="Lato"/>
              <a:sym typeface="Lato"/>
            </a:endParaRPr>
          </a:p>
        </p:txBody>
      </p:sp>
      <p:sp>
        <p:nvSpPr>
          <p:cNvPr id="225" name="Google Shape;225;p34"/>
          <p:cNvSpPr txBox="1"/>
          <p:nvPr/>
        </p:nvSpPr>
        <p:spPr>
          <a:xfrm>
            <a:off x="4893575" y="2015475"/>
            <a:ext cx="3273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cs" sz="1100">
                <a:solidFill>
                  <a:schemeClr val="dk1"/>
                </a:solidFill>
              </a:rPr>
              <a:t>“</a:t>
            </a:r>
            <a:r>
              <a:rPr i="1" lang="cs" sz="1100">
                <a:solidFill>
                  <a:schemeClr val="dk1"/>
                </a:solidFill>
                <a:highlight>
                  <a:srgbClr val="FFFFFF"/>
                </a:highlight>
              </a:rPr>
              <a:t>Coming on Erasmus while covid is just outside the window may not be the easiest choice to make. Luckily enough I decided to come despite everything and there is nothing to be feared of!</a:t>
            </a:r>
            <a:r>
              <a:rPr lang="cs" sz="1100">
                <a:solidFill>
                  <a:schemeClr val="dk1"/>
                </a:solidFill>
                <a:highlight>
                  <a:srgbClr val="FFFFFF"/>
                </a:highlight>
              </a:rPr>
              <a:t>”</a:t>
            </a:r>
            <a:endParaRPr>
              <a:solidFill>
                <a:schemeClr val="dk1"/>
              </a:solidFill>
              <a:latin typeface="Lato"/>
              <a:ea typeface="Lato"/>
              <a:cs typeface="Lato"/>
              <a:sym typeface="Lato"/>
            </a:endParaRPr>
          </a:p>
        </p:txBody>
      </p:sp>
      <p:sp>
        <p:nvSpPr>
          <p:cNvPr id="226" name="Google Shape;226;p34"/>
          <p:cNvSpPr txBox="1"/>
          <p:nvPr/>
        </p:nvSpPr>
        <p:spPr>
          <a:xfrm>
            <a:off x="4321175" y="3297325"/>
            <a:ext cx="30636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cs" sz="1100">
                <a:solidFill>
                  <a:schemeClr val="accent1"/>
                </a:solidFill>
              </a:rPr>
              <a:t>“Universities, one by one started to close, places that once were full of life began emptying, and people who once used to stand in line to get </a:t>
            </a:r>
            <a:r>
              <a:rPr i="1" lang="cs" sz="1100">
                <a:solidFill>
                  <a:schemeClr val="accent1"/>
                </a:solidFill>
                <a:highlight>
                  <a:srgbClr val="FFFFFF"/>
                </a:highlight>
              </a:rPr>
              <a:t>Galão</a:t>
            </a:r>
            <a:r>
              <a:rPr i="1" lang="cs" sz="1100">
                <a:solidFill>
                  <a:schemeClr val="accent1"/>
                </a:solidFill>
              </a:rPr>
              <a:t> were now standing in a long line to buy a hand sanitiser.”</a:t>
            </a:r>
            <a:endParaRPr>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0" name="Shape 230"/>
        <p:cNvGrpSpPr/>
        <p:nvPr/>
      </p:nvGrpSpPr>
      <p:grpSpPr>
        <a:xfrm>
          <a:off x="0" y="0"/>
          <a:ext cx="0" cy="0"/>
          <a:chOff x="0" y="0"/>
          <a:chExt cx="0" cy="0"/>
        </a:xfrm>
      </p:grpSpPr>
      <p:pic>
        <p:nvPicPr>
          <p:cNvPr descr="logo-id" id="231" name="Google Shape;231;p35">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descr="footer-id" id="232" name="Google Shape;232;p35"/>
          <p:cNvSpPr txBox="1"/>
          <p:nvPr/>
        </p:nvSpPr>
        <p:spPr>
          <a:xfrm>
            <a:off x="0" y="3857625"/>
            <a:ext cx="9144000" cy="12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cs" sz="1300">
                <a:solidFill>
                  <a:srgbClr val="39AC37"/>
                </a:solidFill>
                <a:latin typeface="Lato"/>
                <a:ea typeface="Lato"/>
                <a:cs typeface="Lato"/>
                <a:sym typeface="Lato"/>
              </a:rPr>
              <a:t>ⓘ</a:t>
            </a:r>
            <a:r>
              <a:rPr lang="cs">
                <a:latin typeface="Lato"/>
                <a:ea typeface="Lato"/>
                <a:cs typeface="Lato"/>
                <a:sym typeface="Lato"/>
              </a:rPr>
              <a:t> Start presenting to display the poll results on this slide.</a:t>
            </a:r>
            <a:endParaRPr>
              <a:latin typeface="Lato"/>
              <a:ea typeface="Lato"/>
              <a:cs typeface="Lato"/>
              <a:sym typeface="Lato"/>
            </a:endParaRPr>
          </a:p>
        </p:txBody>
      </p:sp>
      <p:sp>
        <p:nvSpPr>
          <p:cNvPr descr="title-id" id="233" name="Google Shape;233;p35"/>
          <p:cNvSpPr txBox="1"/>
          <p:nvPr/>
        </p:nvSpPr>
        <p:spPr>
          <a:xfrm>
            <a:off x="0" y="1285875"/>
            <a:ext cx="9144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3600">
                <a:solidFill>
                  <a:srgbClr val="424242"/>
                </a:solidFill>
                <a:latin typeface="Lato"/>
                <a:ea typeface="Lato"/>
                <a:cs typeface="Lato"/>
                <a:sym typeface="Lato"/>
              </a:rPr>
              <a:t>Opportunities in student mobilities, that pandemic revealed to us:</a:t>
            </a:r>
            <a:endParaRPr sz="3600">
              <a:solidFill>
                <a:srgbClr val="42424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7" name="Shape 237"/>
        <p:cNvGrpSpPr/>
        <p:nvPr/>
      </p:nvGrpSpPr>
      <p:grpSpPr>
        <a:xfrm>
          <a:off x="0" y="0"/>
          <a:ext cx="0" cy="0"/>
          <a:chOff x="0" y="0"/>
          <a:chExt cx="0" cy="0"/>
        </a:xfrm>
      </p:grpSpPr>
      <p:pic>
        <p:nvPicPr>
          <p:cNvPr descr="logo-id" id="238" name="Google Shape;238;p36">
            <a:hlinkClick r:id="rId3"/>
          </p:cNvPr>
          <p:cNvPicPr preferRelativeResize="0"/>
          <p:nvPr/>
        </p:nvPicPr>
        <p:blipFill>
          <a:blip r:embed="rId4">
            <a:alphaModFix/>
          </a:blip>
          <a:stretch>
            <a:fillRect/>
          </a:stretch>
        </p:blipFill>
        <p:spPr>
          <a:xfrm>
            <a:off x="4134750" y="451640"/>
            <a:ext cx="874500" cy="382594"/>
          </a:xfrm>
          <a:prstGeom prst="rect">
            <a:avLst/>
          </a:prstGeom>
          <a:noFill/>
          <a:ln>
            <a:noFill/>
          </a:ln>
        </p:spPr>
      </p:pic>
      <p:sp>
        <p:nvSpPr>
          <p:cNvPr descr="footer-id" id="239" name="Google Shape;239;p36"/>
          <p:cNvSpPr txBox="1"/>
          <p:nvPr/>
        </p:nvSpPr>
        <p:spPr>
          <a:xfrm>
            <a:off x="0" y="3857625"/>
            <a:ext cx="9144000" cy="1285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cs" sz="1300">
                <a:solidFill>
                  <a:srgbClr val="39AC37"/>
                </a:solidFill>
                <a:latin typeface="Lato"/>
                <a:ea typeface="Lato"/>
                <a:cs typeface="Lato"/>
                <a:sym typeface="Lato"/>
              </a:rPr>
              <a:t>ⓘ</a:t>
            </a:r>
            <a:r>
              <a:rPr lang="cs">
                <a:latin typeface="Lato"/>
                <a:ea typeface="Lato"/>
                <a:cs typeface="Lato"/>
                <a:sym typeface="Lato"/>
              </a:rPr>
              <a:t> Start presenting to display the poll results on this slide.</a:t>
            </a:r>
            <a:endParaRPr>
              <a:latin typeface="Lato"/>
              <a:ea typeface="Lato"/>
              <a:cs typeface="Lato"/>
              <a:sym typeface="Lato"/>
            </a:endParaRPr>
          </a:p>
        </p:txBody>
      </p:sp>
      <p:sp>
        <p:nvSpPr>
          <p:cNvPr descr="title-id" id="240" name="Google Shape;240;p36"/>
          <p:cNvSpPr txBox="1"/>
          <p:nvPr/>
        </p:nvSpPr>
        <p:spPr>
          <a:xfrm>
            <a:off x="0" y="1285875"/>
            <a:ext cx="9144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cs" sz="3600">
                <a:solidFill>
                  <a:srgbClr val="424242"/>
                </a:solidFill>
                <a:latin typeface="Lato"/>
                <a:ea typeface="Lato"/>
                <a:cs typeface="Lato"/>
                <a:sym typeface="Lato"/>
              </a:rPr>
              <a:t>Your slogan for mobilities after the pandemic:</a:t>
            </a:r>
            <a:endParaRPr sz="3600">
              <a:solidFill>
                <a:srgbClr val="42424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7"/>
          <p:cNvPicPr preferRelativeResize="0"/>
          <p:nvPr/>
        </p:nvPicPr>
        <p:blipFill rotWithShape="1">
          <a:blip r:embed="rId3">
            <a:alphaModFix/>
          </a:blip>
          <a:srcRect b="27499" l="0" r="0" t="27499"/>
          <a:stretch/>
        </p:blipFill>
        <p:spPr>
          <a:xfrm>
            <a:off x="0" y="0"/>
            <a:ext cx="9143999" cy="5143505"/>
          </a:xfrm>
          <a:prstGeom prst="rect">
            <a:avLst/>
          </a:prstGeom>
          <a:noFill/>
          <a:ln cap="flat" cmpd="sng" w="9525">
            <a:solidFill>
              <a:schemeClr val="dk2"/>
            </a:solidFill>
            <a:prstDash val="solid"/>
            <a:round/>
            <a:headEnd len="sm" w="sm" type="none"/>
            <a:tailEnd len="sm" w="sm" type="none"/>
          </a:ln>
        </p:spPr>
      </p:pic>
      <p:sp>
        <p:nvSpPr>
          <p:cNvPr id="246" name="Google Shape;246;p37"/>
          <p:cNvSpPr txBox="1"/>
          <p:nvPr/>
        </p:nvSpPr>
        <p:spPr>
          <a:xfrm>
            <a:off x="902925" y="1644625"/>
            <a:ext cx="7344300" cy="8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cs" sz="2250">
                <a:solidFill>
                  <a:srgbClr val="AE00FF"/>
                </a:solidFill>
                <a:highlight>
                  <a:srgbClr val="FFFFFF"/>
                </a:highlight>
              </a:rPr>
              <a:t>I</a:t>
            </a:r>
            <a:r>
              <a:rPr b="1" lang="cs" sz="2250">
                <a:solidFill>
                  <a:srgbClr val="A900FF"/>
                </a:solidFill>
                <a:highlight>
                  <a:srgbClr val="FFFFFF"/>
                </a:highlight>
              </a:rPr>
              <a:t> </a:t>
            </a:r>
            <a:r>
              <a:rPr b="1" lang="cs" sz="2250">
                <a:solidFill>
                  <a:srgbClr val="A400FF"/>
                </a:solidFill>
                <a:highlight>
                  <a:srgbClr val="FFFFFF"/>
                </a:highlight>
              </a:rPr>
              <a:t>b</a:t>
            </a:r>
            <a:r>
              <a:rPr b="1" lang="cs" sz="2250">
                <a:solidFill>
                  <a:srgbClr val="9F00FF"/>
                </a:solidFill>
                <a:highlight>
                  <a:srgbClr val="FFFFFF"/>
                </a:highlight>
              </a:rPr>
              <a:t>e</a:t>
            </a:r>
            <a:r>
              <a:rPr b="1" lang="cs" sz="2250">
                <a:solidFill>
                  <a:srgbClr val="9A00FF"/>
                </a:solidFill>
                <a:highlight>
                  <a:srgbClr val="FFFFFF"/>
                </a:highlight>
              </a:rPr>
              <a:t>l</a:t>
            </a:r>
            <a:r>
              <a:rPr b="1" lang="cs" sz="2250">
                <a:solidFill>
                  <a:srgbClr val="9600FF"/>
                </a:solidFill>
                <a:highlight>
                  <a:srgbClr val="FFFFFF"/>
                </a:highlight>
              </a:rPr>
              <a:t>i</a:t>
            </a:r>
            <a:r>
              <a:rPr b="1" lang="cs" sz="2250">
                <a:solidFill>
                  <a:srgbClr val="9100FF"/>
                </a:solidFill>
                <a:highlight>
                  <a:srgbClr val="FFFFFF"/>
                </a:highlight>
              </a:rPr>
              <a:t>e</a:t>
            </a:r>
            <a:r>
              <a:rPr b="1" lang="cs" sz="2250">
                <a:solidFill>
                  <a:srgbClr val="8C00FF"/>
                </a:solidFill>
                <a:highlight>
                  <a:srgbClr val="FFFFFF"/>
                </a:highlight>
              </a:rPr>
              <a:t>v</a:t>
            </a:r>
            <a:r>
              <a:rPr b="1" lang="cs" sz="2250">
                <a:solidFill>
                  <a:srgbClr val="8700FF"/>
                </a:solidFill>
                <a:highlight>
                  <a:srgbClr val="FFFFFF"/>
                </a:highlight>
              </a:rPr>
              <a:t>e</a:t>
            </a:r>
            <a:r>
              <a:rPr b="1" lang="cs" sz="2250">
                <a:solidFill>
                  <a:srgbClr val="8200FF"/>
                </a:solidFill>
                <a:highlight>
                  <a:srgbClr val="FFFFFF"/>
                </a:highlight>
              </a:rPr>
              <a:t> </a:t>
            </a:r>
            <a:r>
              <a:rPr b="1" lang="cs" sz="2250">
                <a:solidFill>
                  <a:srgbClr val="7D00FF"/>
                </a:solidFill>
                <a:highlight>
                  <a:srgbClr val="FFFFFF"/>
                </a:highlight>
              </a:rPr>
              <a:t>w</a:t>
            </a:r>
            <a:r>
              <a:rPr b="1" lang="cs" sz="2250">
                <a:solidFill>
                  <a:srgbClr val="7900FF"/>
                </a:solidFill>
                <a:highlight>
                  <a:srgbClr val="FFFFFF"/>
                </a:highlight>
              </a:rPr>
              <a:t>e</a:t>
            </a:r>
            <a:r>
              <a:rPr b="1" lang="cs" sz="2250">
                <a:solidFill>
                  <a:srgbClr val="7400FF"/>
                </a:solidFill>
                <a:highlight>
                  <a:srgbClr val="FFFFFF"/>
                </a:highlight>
              </a:rPr>
              <a:t> </a:t>
            </a:r>
            <a:r>
              <a:rPr b="1" lang="cs" sz="2250">
                <a:solidFill>
                  <a:srgbClr val="6F00FF"/>
                </a:solidFill>
                <a:highlight>
                  <a:srgbClr val="FFFFFF"/>
                </a:highlight>
              </a:rPr>
              <a:t>w</a:t>
            </a:r>
            <a:r>
              <a:rPr b="1" lang="cs" sz="2250">
                <a:solidFill>
                  <a:srgbClr val="6A00FF"/>
                </a:solidFill>
                <a:highlight>
                  <a:srgbClr val="FFFFFF"/>
                </a:highlight>
              </a:rPr>
              <a:t>i</a:t>
            </a:r>
            <a:r>
              <a:rPr b="1" lang="cs" sz="2250">
                <a:solidFill>
                  <a:srgbClr val="6500FF"/>
                </a:solidFill>
                <a:highlight>
                  <a:srgbClr val="FFFFFF"/>
                </a:highlight>
              </a:rPr>
              <a:t>l</a:t>
            </a:r>
            <a:r>
              <a:rPr b="1" lang="cs" sz="2250">
                <a:solidFill>
                  <a:srgbClr val="6000FF"/>
                </a:solidFill>
                <a:highlight>
                  <a:srgbClr val="FFFFFF"/>
                </a:highlight>
              </a:rPr>
              <a:t>l</a:t>
            </a:r>
            <a:r>
              <a:rPr b="1" lang="cs" sz="2250">
                <a:solidFill>
                  <a:srgbClr val="5C00FF"/>
                </a:solidFill>
                <a:highlight>
                  <a:srgbClr val="FFFFFF"/>
                </a:highlight>
              </a:rPr>
              <a:t> </a:t>
            </a:r>
            <a:r>
              <a:rPr b="1" lang="cs" sz="2250">
                <a:solidFill>
                  <a:srgbClr val="5700FF"/>
                </a:solidFill>
                <a:highlight>
                  <a:srgbClr val="FFFFFF"/>
                </a:highlight>
              </a:rPr>
              <a:t>g</a:t>
            </a:r>
            <a:r>
              <a:rPr b="1" lang="cs" sz="2250">
                <a:solidFill>
                  <a:srgbClr val="5200FF"/>
                </a:solidFill>
                <a:highlight>
                  <a:srgbClr val="FFFFFF"/>
                </a:highlight>
              </a:rPr>
              <a:t>e</a:t>
            </a:r>
            <a:r>
              <a:rPr b="1" lang="cs" sz="2250">
                <a:solidFill>
                  <a:srgbClr val="4D00FF"/>
                </a:solidFill>
                <a:highlight>
                  <a:srgbClr val="FFFFFF"/>
                </a:highlight>
              </a:rPr>
              <a:t>t</a:t>
            </a:r>
            <a:r>
              <a:rPr b="1" lang="cs" sz="2250">
                <a:solidFill>
                  <a:srgbClr val="4800FF"/>
                </a:solidFill>
                <a:highlight>
                  <a:srgbClr val="FFFFFF"/>
                </a:highlight>
              </a:rPr>
              <a:t> </a:t>
            </a:r>
            <a:r>
              <a:rPr b="1" lang="cs" sz="2250">
                <a:solidFill>
                  <a:srgbClr val="4300FF"/>
                </a:solidFill>
                <a:highlight>
                  <a:srgbClr val="FFFFFF"/>
                </a:highlight>
              </a:rPr>
              <a:t>t</a:t>
            </a:r>
            <a:r>
              <a:rPr b="1" lang="cs" sz="2250">
                <a:solidFill>
                  <a:srgbClr val="3F00FF"/>
                </a:solidFill>
                <a:highlight>
                  <a:srgbClr val="FFFFFF"/>
                </a:highlight>
              </a:rPr>
              <a:t>h</a:t>
            </a:r>
            <a:r>
              <a:rPr b="1" lang="cs" sz="2250">
                <a:solidFill>
                  <a:srgbClr val="3A00FF"/>
                </a:solidFill>
                <a:highlight>
                  <a:srgbClr val="FFFFFF"/>
                </a:highlight>
              </a:rPr>
              <a:t>r</a:t>
            </a:r>
            <a:r>
              <a:rPr b="1" lang="cs" sz="2250">
                <a:solidFill>
                  <a:srgbClr val="3500FF"/>
                </a:solidFill>
                <a:highlight>
                  <a:srgbClr val="FFFFFF"/>
                </a:highlight>
              </a:rPr>
              <a:t>o</a:t>
            </a:r>
            <a:r>
              <a:rPr b="1" lang="cs" sz="2250">
                <a:solidFill>
                  <a:srgbClr val="3000FF"/>
                </a:solidFill>
                <a:highlight>
                  <a:srgbClr val="FFFFFF"/>
                </a:highlight>
              </a:rPr>
              <a:t>u</a:t>
            </a:r>
            <a:r>
              <a:rPr b="1" lang="cs" sz="2250">
                <a:solidFill>
                  <a:srgbClr val="2B00FF"/>
                </a:solidFill>
                <a:highlight>
                  <a:srgbClr val="FFFFFF"/>
                </a:highlight>
              </a:rPr>
              <a:t>g</a:t>
            </a:r>
            <a:r>
              <a:rPr b="1" lang="cs" sz="2250">
                <a:solidFill>
                  <a:srgbClr val="2600FF"/>
                </a:solidFill>
                <a:highlight>
                  <a:srgbClr val="FFFFFF"/>
                </a:highlight>
              </a:rPr>
              <a:t>h</a:t>
            </a:r>
            <a:r>
              <a:rPr b="1" lang="cs" sz="2250">
                <a:solidFill>
                  <a:srgbClr val="2200FF"/>
                </a:solidFill>
                <a:highlight>
                  <a:srgbClr val="FFFFFF"/>
                </a:highlight>
              </a:rPr>
              <a:t> </a:t>
            </a:r>
            <a:r>
              <a:rPr b="1" lang="cs" sz="2250">
                <a:solidFill>
                  <a:srgbClr val="1D00FF"/>
                </a:solidFill>
                <a:highlight>
                  <a:srgbClr val="FFFFFF"/>
                </a:highlight>
              </a:rPr>
              <a:t>t</a:t>
            </a:r>
            <a:r>
              <a:rPr b="1" lang="cs" sz="2250">
                <a:solidFill>
                  <a:srgbClr val="1800FF"/>
                </a:solidFill>
                <a:highlight>
                  <a:srgbClr val="FFFFFF"/>
                </a:highlight>
              </a:rPr>
              <a:t>h</a:t>
            </a:r>
            <a:r>
              <a:rPr b="1" lang="cs" sz="2250">
                <a:solidFill>
                  <a:srgbClr val="1300FF"/>
                </a:solidFill>
                <a:highlight>
                  <a:srgbClr val="FFFFFF"/>
                </a:highlight>
              </a:rPr>
              <a:t>i</a:t>
            </a:r>
            <a:r>
              <a:rPr b="1" lang="cs" sz="2250">
                <a:solidFill>
                  <a:srgbClr val="0E00FF"/>
                </a:solidFill>
                <a:highlight>
                  <a:srgbClr val="FFFFFF"/>
                </a:highlight>
              </a:rPr>
              <a:t>s</a:t>
            </a:r>
            <a:r>
              <a:rPr b="1" lang="cs" sz="2250">
                <a:solidFill>
                  <a:srgbClr val="0900FF"/>
                </a:solidFill>
                <a:highlight>
                  <a:srgbClr val="FFFFFF"/>
                </a:highlight>
              </a:rPr>
              <a:t> </a:t>
            </a:r>
            <a:r>
              <a:rPr b="1" lang="cs" sz="2250">
                <a:solidFill>
                  <a:srgbClr val="0500FF"/>
                </a:solidFill>
                <a:highlight>
                  <a:srgbClr val="FFFFFF"/>
                </a:highlight>
              </a:rPr>
              <a:t>a</a:t>
            </a:r>
            <a:r>
              <a:rPr b="1" lang="cs" sz="2250">
                <a:solidFill>
                  <a:srgbClr val="0000FF"/>
                </a:solidFill>
                <a:highlight>
                  <a:srgbClr val="FFFFFF"/>
                </a:highlight>
              </a:rPr>
              <a:t>n</a:t>
            </a:r>
            <a:r>
              <a:rPr b="1" lang="cs" sz="2250">
                <a:solidFill>
                  <a:srgbClr val="0004FF"/>
                </a:solidFill>
                <a:highlight>
                  <a:srgbClr val="FFFFFF"/>
                </a:highlight>
              </a:rPr>
              <a:t>d</a:t>
            </a:r>
            <a:r>
              <a:rPr b="1" lang="cs" sz="2250">
                <a:solidFill>
                  <a:srgbClr val="0009FF"/>
                </a:solidFill>
                <a:highlight>
                  <a:srgbClr val="FFFFFF"/>
                </a:highlight>
              </a:rPr>
              <a:t> </a:t>
            </a:r>
            <a:r>
              <a:rPr b="1" lang="cs" sz="2250">
                <a:solidFill>
                  <a:srgbClr val="000EFF"/>
                </a:solidFill>
                <a:highlight>
                  <a:srgbClr val="FFFFFF"/>
                </a:highlight>
              </a:rPr>
              <a:t>c</a:t>
            </a:r>
            <a:r>
              <a:rPr b="1" lang="cs" sz="2250">
                <a:solidFill>
                  <a:srgbClr val="0013FF"/>
                </a:solidFill>
                <a:highlight>
                  <a:srgbClr val="FFFFFF"/>
                </a:highlight>
              </a:rPr>
              <a:t>o</a:t>
            </a:r>
            <a:r>
              <a:rPr b="1" lang="cs" sz="2250">
                <a:solidFill>
                  <a:srgbClr val="0017FF"/>
                </a:solidFill>
                <a:highlight>
                  <a:srgbClr val="FFFFFF"/>
                </a:highlight>
              </a:rPr>
              <a:t>m</a:t>
            </a:r>
            <a:r>
              <a:rPr b="1" lang="cs" sz="2250">
                <a:solidFill>
                  <a:srgbClr val="001CFF"/>
                </a:solidFill>
                <a:highlight>
                  <a:srgbClr val="FFFFFF"/>
                </a:highlight>
              </a:rPr>
              <a:t>e</a:t>
            </a:r>
            <a:r>
              <a:rPr b="1" lang="cs" sz="2250">
                <a:solidFill>
                  <a:srgbClr val="0021FF"/>
                </a:solidFill>
                <a:highlight>
                  <a:srgbClr val="FFFFFF"/>
                </a:highlight>
              </a:rPr>
              <a:t> </a:t>
            </a:r>
            <a:r>
              <a:rPr b="1" lang="cs" sz="2250">
                <a:solidFill>
                  <a:srgbClr val="0026FF"/>
                </a:solidFill>
                <a:highlight>
                  <a:srgbClr val="FFFFFF"/>
                </a:highlight>
              </a:rPr>
              <a:t>o</a:t>
            </a:r>
            <a:r>
              <a:rPr b="1" lang="cs" sz="2250">
                <a:solidFill>
                  <a:srgbClr val="002BFF"/>
                </a:solidFill>
                <a:highlight>
                  <a:srgbClr val="FFFFFF"/>
                </a:highlight>
              </a:rPr>
              <a:t>u</a:t>
            </a:r>
            <a:r>
              <a:rPr b="1" lang="cs" sz="2250">
                <a:solidFill>
                  <a:srgbClr val="0030FF"/>
                </a:solidFill>
                <a:highlight>
                  <a:srgbClr val="FFFFFF"/>
                </a:highlight>
              </a:rPr>
              <a:t>t</a:t>
            </a:r>
            <a:r>
              <a:rPr b="1" lang="cs" sz="2250">
                <a:solidFill>
                  <a:srgbClr val="0034FF"/>
                </a:solidFill>
                <a:highlight>
                  <a:srgbClr val="FFFFFF"/>
                </a:highlight>
              </a:rPr>
              <a:t> </a:t>
            </a:r>
            <a:r>
              <a:rPr b="1" lang="cs" sz="2250">
                <a:solidFill>
                  <a:srgbClr val="0039FF"/>
                </a:solidFill>
                <a:highlight>
                  <a:srgbClr val="FFFFFF"/>
                </a:highlight>
              </a:rPr>
              <a:t>o</a:t>
            </a:r>
            <a:r>
              <a:rPr b="1" lang="cs" sz="2250">
                <a:solidFill>
                  <a:srgbClr val="003EFF"/>
                </a:solidFill>
                <a:highlight>
                  <a:srgbClr val="FFFFFF"/>
                </a:highlight>
              </a:rPr>
              <a:t>f</a:t>
            </a:r>
            <a:r>
              <a:rPr b="1" lang="cs" sz="2250">
                <a:solidFill>
                  <a:srgbClr val="0043FF"/>
                </a:solidFill>
                <a:highlight>
                  <a:srgbClr val="FFFFFF"/>
                </a:highlight>
              </a:rPr>
              <a:t> </a:t>
            </a:r>
            <a:r>
              <a:rPr b="1" lang="cs" sz="2250">
                <a:solidFill>
                  <a:srgbClr val="0048FF"/>
                </a:solidFill>
                <a:highlight>
                  <a:srgbClr val="FFFFFF"/>
                </a:highlight>
              </a:rPr>
              <a:t>i</a:t>
            </a:r>
            <a:r>
              <a:rPr b="1" lang="cs" sz="2250">
                <a:solidFill>
                  <a:srgbClr val="004DFF"/>
                </a:solidFill>
                <a:highlight>
                  <a:srgbClr val="FFFFFF"/>
                </a:highlight>
              </a:rPr>
              <a:t>t</a:t>
            </a:r>
            <a:r>
              <a:rPr b="1" lang="cs" sz="2250">
                <a:solidFill>
                  <a:srgbClr val="0051FF"/>
                </a:solidFill>
                <a:highlight>
                  <a:srgbClr val="FFFFFF"/>
                </a:highlight>
              </a:rPr>
              <a:t> </a:t>
            </a:r>
            <a:r>
              <a:rPr b="1" lang="cs" sz="2250">
                <a:solidFill>
                  <a:srgbClr val="0056FF"/>
                </a:solidFill>
                <a:highlight>
                  <a:srgbClr val="FFFFFF"/>
                </a:highlight>
              </a:rPr>
              <a:t>s</a:t>
            </a:r>
            <a:r>
              <a:rPr b="1" lang="cs" sz="2250">
                <a:solidFill>
                  <a:srgbClr val="005BFF"/>
                </a:solidFill>
                <a:highlight>
                  <a:srgbClr val="FFFFFF"/>
                </a:highlight>
              </a:rPr>
              <a:t>t</a:t>
            </a:r>
            <a:r>
              <a:rPr b="1" lang="cs" sz="2250">
                <a:solidFill>
                  <a:srgbClr val="0060FF"/>
                </a:solidFill>
                <a:highlight>
                  <a:srgbClr val="FFFFFF"/>
                </a:highlight>
              </a:rPr>
              <a:t>r</a:t>
            </a:r>
            <a:r>
              <a:rPr b="1" lang="cs" sz="2250">
                <a:solidFill>
                  <a:srgbClr val="0065FF"/>
                </a:solidFill>
                <a:highlight>
                  <a:srgbClr val="FFFFFF"/>
                </a:highlight>
              </a:rPr>
              <a:t>o</a:t>
            </a:r>
            <a:r>
              <a:rPr b="1" lang="cs" sz="2250">
                <a:solidFill>
                  <a:srgbClr val="006AFF"/>
                </a:solidFill>
                <a:highlight>
                  <a:srgbClr val="FFFFFF"/>
                </a:highlight>
              </a:rPr>
              <a:t>n</a:t>
            </a:r>
            <a:r>
              <a:rPr b="1" lang="cs" sz="2250">
                <a:solidFill>
                  <a:srgbClr val="006EFF"/>
                </a:solidFill>
                <a:highlight>
                  <a:srgbClr val="FFFFFF"/>
                </a:highlight>
              </a:rPr>
              <a:t>g</a:t>
            </a:r>
            <a:r>
              <a:rPr b="1" lang="cs" sz="2250">
                <a:solidFill>
                  <a:srgbClr val="0073FF"/>
                </a:solidFill>
                <a:highlight>
                  <a:srgbClr val="FFFFFF"/>
                </a:highlight>
              </a:rPr>
              <a:t>e</a:t>
            </a:r>
            <a:r>
              <a:rPr b="1" lang="cs" sz="2250">
                <a:solidFill>
                  <a:srgbClr val="0078FF"/>
                </a:solidFill>
                <a:highlight>
                  <a:srgbClr val="FFFFFF"/>
                </a:highlight>
              </a:rPr>
              <a:t>r</a:t>
            </a:r>
            <a:r>
              <a:rPr b="1" lang="cs" sz="2250">
                <a:solidFill>
                  <a:srgbClr val="007DFF"/>
                </a:solidFill>
                <a:highlight>
                  <a:srgbClr val="FFFFFF"/>
                </a:highlight>
              </a:rPr>
              <a:t> </a:t>
            </a:r>
            <a:r>
              <a:rPr b="1" lang="cs" sz="2250">
                <a:solidFill>
                  <a:srgbClr val="0082FF"/>
                </a:solidFill>
                <a:highlight>
                  <a:srgbClr val="FFFFFF"/>
                </a:highlight>
              </a:rPr>
              <a:t>i</a:t>
            </a:r>
            <a:r>
              <a:rPr b="1" lang="cs" sz="2250">
                <a:solidFill>
                  <a:srgbClr val="0087FF"/>
                </a:solidFill>
                <a:highlight>
                  <a:srgbClr val="FFFFFF"/>
                </a:highlight>
              </a:rPr>
              <a:t>n</a:t>
            </a:r>
            <a:r>
              <a:rPr b="1" lang="cs" sz="2250">
                <a:solidFill>
                  <a:srgbClr val="008BFF"/>
                </a:solidFill>
                <a:highlight>
                  <a:srgbClr val="FFFFFF"/>
                </a:highlight>
              </a:rPr>
              <a:t> </a:t>
            </a:r>
            <a:r>
              <a:rPr b="1" lang="cs" sz="2250">
                <a:solidFill>
                  <a:srgbClr val="0090FF"/>
                </a:solidFill>
                <a:highlight>
                  <a:srgbClr val="FFFFFF"/>
                </a:highlight>
              </a:rPr>
              <a:t>s</a:t>
            </a:r>
            <a:r>
              <a:rPr b="1" lang="cs" sz="2250">
                <a:solidFill>
                  <a:srgbClr val="0095FF"/>
                </a:solidFill>
                <a:highlight>
                  <a:srgbClr val="FFFFFF"/>
                </a:highlight>
              </a:rPr>
              <a:t>p</a:t>
            </a:r>
            <a:r>
              <a:rPr b="1" lang="cs" sz="2250">
                <a:solidFill>
                  <a:srgbClr val="009AFF"/>
                </a:solidFill>
                <a:highlight>
                  <a:srgbClr val="FFFFFF"/>
                </a:highlight>
              </a:rPr>
              <a:t>i</a:t>
            </a:r>
            <a:r>
              <a:rPr b="1" lang="cs" sz="2250">
                <a:solidFill>
                  <a:srgbClr val="009FFF"/>
                </a:solidFill>
                <a:highlight>
                  <a:srgbClr val="FFFFFF"/>
                </a:highlight>
              </a:rPr>
              <a:t>r</a:t>
            </a:r>
            <a:r>
              <a:rPr b="1" lang="cs" sz="2250">
                <a:solidFill>
                  <a:srgbClr val="00A4FF"/>
                </a:solidFill>
                <a:highlight>
                  <a:srgbClr val="FFFFFF"/>
                </a:highlight>
              </a:rPr>
              <a:t>i</a:t>
            </a:r>
            <a:r>
              <a:rPr b="1" lang="cs" sz="2250">
                <a:solidFill>
                  <a:srgbClr val="00A8FF"/>
                </a:solidFill>
                <a:highlight>
                  <a:srgbClr val="FFFFFF"/>
                </a:highlight>
              </a:rPr>
              <a:t>t</a:t>
            </a:r>
            <a:r>
              <a:rPr b="1" lang="cs" sz="2250">
                <a:solidFill>
                  <a:srgbClr val="00ADFF"/>
                </a:solidFill>
                <a:highlight>
                  <a:srgbClr val="FFFFFF"/>
                </a:highlight>
              </a:rPr>
              <a:t>.</a:t>
            </a:r>
            <a:endParaRPr sz="3150">
              <a:solidFill>
                <a:srgbClr val="00B2FF"/>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cs" sz="2600">
                <a:latin typeface="Lato"/>
                <a:ea typeface="Lato"/>
                <a:cs typeface="Lato"/>
                <a:sym typeface="Lato"/>
              </a:rPr>
              <a:t>Student life on mobility has not changed much during pandemic?</a:t>
            </a:r>
            <a:endParaRPr sz="2600">
              <a:latin typeface="Lato"/>
              <a:ea typeface="Lato"/>
              <a:cs typeface="Lato"/>
              <a:sym typeface="Lato"/>
            </a:endParaRPr>
          </a:p>
          <a:p>
            <a:pPr indent="0" lvl="0" marL="0" rtl="0" algn="ctr">
              <a:spcBef>
                <a:spcPts val="0"/>
              </a:spcBef>
              <a:spcAft>
                <a:spcPts val="0"/>
              </a:spcAft>
              <a:buNone/>
            </a:pPr>
            <a:r>
              <a:rPr lang="cs" sz="2600">
                <a:latin typeface="Lato"/>
                <a:ea typeface="Lato"/>
                <a:cs typeface="Lato"/>
                <a:sym typeface="Lato"/>
              </a:rPr>
              <a:t>Or has it?</a:t>
            </a:r>
            <a:endParaRPr sz="4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p>
            <a:pPr indent="0" lvl="0" marL="0" rtl="0" algn="l">
              <a:lnSpc>
                <a:spcPct val="106999"/>
              </a:lnSpc>
              <a:spcBef>
                <a:spcPts val="0"/>
              </a:spcBef>
              <a:spcAft>
                <a:spcPts val="800"/>
              </a:spcAft>
              <a:buNone/>
            </a:pPr>
            <a:r>
              <a:rPr lang="cs" sz="1900">
                <a:solidFill>
                  <a:srgbClr val="201F1E"/>
                </a:solidFill>
                <a:highlight>
                  <a:schemeClr val="lt1"/>
                </a:highlight>
                <a:latin typeface="Times New Roman"/>
                <a:ea typeface="Times New Roman"/>
                <a:cs typeface="Times New Roman"/>
                <a:sym typeface="Times New Roman"/>
              </a:rPr>
              <a:t>My everyday life in a pandemic - our outgoing student</a:t>
            </a:r>
            <a:endParaRPr sz="1900"/>
          </a:p>
        </p:txBody>
      </p:sp>
      <p:sp>
        <p:nvSpPr>
          <p:cNvPr id="106" name="Google Shape;106;p16"/>
          <p:cNvSpPr txBox="1"/>
          <p:nvPr>
            <p:ph idx="1" type="body"/>
          </p:nvPr>
        </p:nvSpPr>
        <p:spPr>
          <a:xfrm>
            <a:off x="729450" y="2070800"/>
            <a:ext cx="7688700" cy="22611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cs" sz="1400">
                <a:latin typeface="Times New Roman"/>
                <a:ea typeface="Times New Roman"/>
                <a:cs typeface="Times New Roman"/>
                <a:sym typeface="Times New Roman"/>
              </a:rPr>
              <a:t>I start my day with my routine. Fast warm-up, shower, breakfast. Than I run for a bus, because university is several kilometres away from the city. In the morning we have one or two lectures. When we gather in small group, we go to the university canteen for lunch. Than back to the lectures. Shortly after 3 pm I am back at home. I pack my backpack and up we go the beach for talk, volleyball or surfing. We have usually dinner together and than hurry back to the accommodation as going out at night is prohibited….</a:t>
            </a:r>
            <a:endParaRPr sz="1400">
              <a:latin typeface="Times New Roman"/>
              <a:ea typeface="Times New Roman"/>
              <a:cs typeface="Times New Roman"/>
              <a:sym typeface="Times New Roman"/>
            </a:endParaRPr>
          </a:p>
          <a:p>
            <a:pPr indent="0" lvl="0" marL="0" rtl="0" algn="r">
              <a:spcBef>
                <a:spcPts val="1200"/>
              </a:spcBef>
              <a:spcAft>
                <a:spcPts val="1200"/>
              </a:spcAft>
              <a:buNone/>
            </a:pPr>
            <a:r>
              <a:rPr lang="cs" sz="1400">
                <a:latin typeface="Times New Roman"/>
                <a:ea typeface="Times New Roman"/>
                <a:cs typeface="Times New Roman"/>
                <a:sym typeface="Times New Roman"/>
              </a:rPr>
              <a:t>Martina</a:t>
            </a:r>
            <a:endParaRPr sz="14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s"/>
              <a:t>Sounds good. But there are another stories...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p>
            <a:pPr indent="0" lvl="0" marL="0" rtl="0" algn="l">
              <a:lnSpc>
                <a:spcPct val="106999"/>
              </a:lnSpc>
              <a:spcBef>
                <a:spcPts val="0"/>
              </a:spcBef>
              <a:spcAft>
                <a:spcPts val="800"/>
              </a:spcAft>
              <a:buNone/>
            </a:pPr>
            <a:r>
              <a:rPr lang="cs" sz="1900">
                <a:solidFill>
                  <a:srgbClr val="201F1E"/>
                </a:solidFill>
                <a:highlight>
                  <a:srgbClr val="FFFFFF"/>
                </a:highlight>
                <a:latin typeface="Times New Roman"/>
                <a:ea typeface="Times New Roman"/>
                <a:cs typeface="Times New Roman"/>
                <a:sym typeface="Times New Roman"/>
              </a:rPr>
              <a:t>My everyday life in a pandemic - our incoming student</a:t>
            </a:r>
            <a:endParaRPr sz="3300"/>
          </a:p>
        </p:txBody>
      </p:sp>
      <p:sp>
        <p:nvSpPr>
          <p:cNvPr id="117" name="Google Shape;117;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92500" lnSpcReduction="20000"/>
          </a:bodyPr>
          <a:lstStyle/>
          <a:p>
            <a:pPr indent="0" lvl="0" marL="0" rtl="0" algn="l">
              <a:lnSpc>
                <a:spcPct val="106999"/>
              </a:lnSpc>
              <a:spcBef>
                <a:spcPts val="0"/>
              </a:spcBef>
              <a:spcAft>
                <a:spcPts val="0"/>
              </a:spcAft>
              <a:buNone/>
            </a:pPr>
            <a:r>
              <a:rPr lang="cs" sz="1533">
                <a:solidFill>
                  <a:srgbClr val="201F1E"/>
                </a:solidFill>
                <a:highlight>
                  <a:srgbClr val="FFFFFF"/>
                </a:highlight>
                <a:latin typeface="Times New Roman"/>
                <a:ea typeface="Times New Roman"/>
                <a:cs typeface="Times New Roman"/>
                <a:sym typeface="Times New Roman"/>
              </a:rPr>
              <a:t>“If I have no classes, I usually wake up at 2pm (because I stay up watching movies all night. That is the second human interaction I get nowadays since I do not get to have visitors). Prepare my meals, eat, and work on my school assignments/thesis. I then talk to my mum (and sometimes friends) back home in Ghana via watsapp. I later work out in my room (youtube videos) and take my bath. Prepare dinner and it is back to movies till I fall asleep usually around 4-6am. On days that I have lectures, I sleep around 10pm the previous night so I can wake up early for classes. On weekends, I go to Tesco for my weekly grocery and work for the week.</a:t>
            </a:r>
            <a:endParaRPr sz="1533">
              <a:solidFill>
                <a:srgbClr val="201F1E"/>
              </a:solidFill>
              <a:highlight>
                <a:srgbClr val="FFFFFF"/>
              </a:highlight>
              <a:latin typeface="Times New Roman"/>
              <a:ea typeface="Times New Roman"/>
              <a:cs typeface="Times New Roman"/>
              <a:sym typeface="Times New Roman"/>
            </a:endParaRPr>
          </a:p>
          <a:p>
            <a:pPr indent="0" lvl="0" marL="0" rtl="0" algn="l">
              <a:lnSpc>
                <a:spcPct val="106999"/>
              </a:lnSpc>
              <a:spcBef>
                <a:spcPts val="800"/>
              </a:spcBef>
              <a:spcAft>
                <a:spcPts val="800"/>
              </a:spcAft>
              <a:buNone/>
            </a:pPr>
            <a:r>
              <a:rPr lang="cs" sz="1533">
                <a:solidFill>
                  <a:srgbClr val="201F1E"/>
                </a:solidFill>
                <a:highlight>
                  <a:srgbClr val="FFFFFF"/>
                </a:highlight>
                <a:latin typeface="Times New Roman"/>
                <a:ea typeface="Times New Roman"/>
                <a:cs typeface="Times New Roman"/>
                <a:sym typeface="Times New Roman"/>
              </a:rPr>
              <a:t>This is basically my daily routine ever since the restrictions started due to COVID-19. Needless to say, this is not the LIFE I envisioned schooling abroad especially in central Europe. Thought it was going to be a time of exploring Europe but better to be SAFE THAN SORRY I guess….:(.” Agnes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0" lang="cs" sz="1900">
                <a:solidFill>
                  <a:srgbClr val="000000"/>
                </a:solidFill>
                <a:latin typeface="Arial"/>
                <a:ea typeface="Arial"/>
                <a:cs typeface="Arial"/>
                <a:sym typeface="Arial"/>
              </a:rPr>
              <a:t>Impacts of the pandemic on mental health of students </a:t>
            </a:r>
            <a:endParaRPr sz="1900">
              <a:solidFill>
                <a:srgbClr val="23323C"/>
              </a:solidFill>
              <a:latin typeface="Arial"/>
              <a:ea typeface="Arial"/>
              <a:cs typeface="Arial"/>
              <a:sym typeface="Arial"/>
            </a:endParaRPr>
          </a:p>
        </p:txBody>
      </p:sp>
      <p:sp>
        <p:nvSpPr>
          <p:cNvPr id="123" name="Google Shape;123;p1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b="1" sz="900">
              <a:solidFill>
                <a:srgbClr val="23323C"/>
              </a:solidFill>
              <a:latin typeface="Arial"/>
              <a:ea typeface="Arial"/>
              <a:cs typeface="Arial"/>
              <a:sym typeface="Arial"/>
            </a:endParaRPr>
          </a:p>
          <a:p>
            <a:pPr indent="0" lvl="0" marL="0" rtl="0" algn="l">
              <a:spcBef>
                <a:spcPts val="0"/>
              </a:spcBef>
              <a:spcAft>
                <a:spcPts val="0"/>
              </a:spcAft>
              <a:buNone/>
            </a:pPr>
            <a:r>
              <a:rPr lang="cs" sz="1400">
                <a:solidFill>
                  <a:srgbClr val="23323C"/>
                </a:solidFill>
                <a:latin typeface="Arial"/>
                <a:ea typeface="Arial"/>
                <a:cs typeface="Arial"/>
                <a:sym typeface="Arial"/>
              </a:rPr>
              <a:t>36 % of Czech young people between 18-24 years of age suffered mild or serious depressive symptoms or anxiety in the first wave of Covid-19. This makes them the most vulnerable group among others (the second most vulnerable group are mothers with small kids). However, there have not been enough data on younger population.   </a:t>
            </a:r>
            <a:endParaRPr sz="1400">
              <a:solidFill>
                <a:srgbClr val="23323C"/>
              </a:solidFill>
              <a:latin typeface="Arial"/>
              <a:ea typeface="Arial"/>
              <a:cs typeface="Arial"/>
              <a:sym typeface="Arial"/>
            </a:endParaRPr>
          </a:p>
          <a:p>
            <a:pPr indent="0" lvl="0" marL="0" rtl="0" algn="l">
              <a:spcBef>
                <a:spcPts val="0"/>
              </a:spcBef>
              <a:spcAft>
                <a:spcPts val="0"/>
              </a:spcAft>
              <a:buNone/>
            </a:pPr>
            <a:r>
              <a:t/>
            </a:r>
            <a:endParaRPr sz="1400">
              <a:solidFill>
                <a:srgbClr val="23323C"/>
              </a:solidFill>
              <a:latin typeface="Arial"/>
              <a:ea typeface="Arial"/>
              <a:cs typeface="Arial"/>
              <a:sym typeface="Arial"/>
            </a:endParaRPr>
          </a:p>
          <a:p>
            <a:pPr indent="0" lvl="0" marL="0" rtl="0" algn="l">
              <a:spcBef>
                <a:spcPts val="0"/>
              </a:spcBef>
              <a:spcAft>
                <a:spcPts val="0"/>
              </a:spcAft>
              <a:buNone/>
            </a:pPr>
            <a:r>
              <a:t/>
            </a:r>
            <a:endParaRPr sz="1400">
              <a:solidFill>
                <a:srgbClr val="23323C"/>
              </a:solidFill>
              <a:latin typeface="Arial"/>
              <a:ea typeface="Arial"/>
              <a:cs typeface="Arial"/>
              <a:sym typeface="Arial"/>
            </a:endParaRPr>
          </a:p>
          <a:p>
            <a:pPr indent="0" lvl="0" marL="0" rtl="0" algn="l">
              <a:spcBef>
                <a:spcPts val="0"/>
              </a:spcBef>
              <a:spcAft>
                <a:spcPts val="0"/>
              </a:spcAft>
              <a:buNone/>
            </a:pPr>
            <a:r>
              <a:rPr b="1" lang="cs" sz="1508">
                <a:solidFill>
                  <a:srgbClr val="23323C"/>
                </a:solidFill>
                <a:latin typeface="Arial"/>
                <a:ea typeface="Arial"/>
                <a:cs typeface="Arial"/>
                <a:sym typeface="Arial"/>
              </a:rPr>
              <a:t>WHO: Survey finds major disruptions to critical mental health services</a:t>
            </a:r>
            <a:endParaRPr b="1" sz="1508">
              <a:solidFill>
                <a:srgbClr val="23323C"/>
              </a:solidFill>
              <a:latin typeface="Arial"/>
              <a:ea typeface="Arial"/>
              <a:cs typeface="Arial"/>
              <a:sym typeface="Arial"/>
            </a:endParaRPr>
          </a:p>
          <a:p>
            <a:pPr indent="0" lvl="0" marL="0" rtl="0" algn="l">
              <a:spcBef>
                <a:spcPts val="0"/>
              </a:spcBef>
              <a:spcAft>
                <a:spcPts val="0"/>
              </a:spcAft>
              <a:buNone/>
            </a:pPr>
            <a:r>
              <a:rPr b="1" lang="cs" sz="1400">
                <a:solidFill>
                  <a:srgbClr val="23323C"/>
                </a:solidFill>
                <a:latin typeface="Arial"/>
                <a:ea typeface="Arial"/>
                <a:cs typeface="Arial"/>
                <a:sym typeface="Arial"/>
              </a:rPr>
              <a:t>67% of 130 countries saw disruptions to counseling and psychotherapy; 65% to critical harm reduction services.</a:t>
            </a:r>
            <a:endParaRPr b="1" sz="1400">
              <a:solidFill>
                <a:srgbClr val="23323C"/>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0" lang="cs" sz="1900">
                <a:solidFill>
                  <a:srgbClr val="000000"/>
                </a:solidFill>
                <a:latin typeface="Arial"/>
                <a:ea typeface="Arial"/>
                <a:cs typeface="Arial"/>
                <a:sym typeface="Arial"/>
              </a:rPr>
              <a:t>I</a:t>
            </a:r>
            <a:r>
              <a:rPr b="0" lang="cs" sz="1900">
                <a:solidFill>
                  <a:srgbClr val="000000"/>
                </a:solidFill>
                <a:latin typeface="Arial"/>
                <a:ea typeface="Arial"/>
                <a:cs typeface="Arial"/>
                <a:sym typeface="Arial"/>
              </a:rPr>
              <a:t>mpacts of the pandemic on mental health. What is your score? </a:t>
            </a:r>
            <a:endParaRPr sz="1900"/>
          </a:p>
        </p:txBody>
      </p:sp>
      <p:sp>
        <p:nvSpPr>
          <p:cNvPr id="129" name="Google Shape;129;p20"/>
          <p:cNvSpPr txBox="1"/>
          <p:nvPr>
            <p:ph idx="1" type="body"/>
          </p:nvPr>
        </p:nvSpPr>
        <p:spPr>
          <a:xfrm>
            <a:off x="729450" y="2078875"/>
            <a:ext cx="7688700" cy="24984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cs" sz="2502">
                <a:solidFill>
                  <a:srgbClr val="000000"/>
                </a:solidFill>
                <a:latin typeface="Arial"/>
                <a:ea typeface="Arial"/>
                <a:cs typeface="Arial"/>
                <a:sym typeface="Arial"/>
              </a:rPr>
              <a:t>How often have you experienced the following problems during the last two weeks? </a:t>
            </a:r>
            <a:endParaRPr sz="2502">
              <a:solidFill>
                <a:srgbClr val="000000"/>
              </a:solidFill>
              <a:latin typeface="Arial"/>
              <a:ea typeface="Arial"/>
              <a:cs typeface="Arial"/>
              <a:sym typeface="Arial"/>
            </a:endParaRPr>
          </a:p>
          <a:p>
            <a:pPr indent="0" lvl="0" marL="0" rtl="0" algn="l">
              <a:spcBef>
                <a:spcPts val="0"/>
              </a:spcBef>
              <a:spcAft>
                <a:spcPts val="0"/>
              </a:spcAft>
              <a:buNone/>
            </a:pPr>
            <a:r>
              <a:rPr lang="cs" sz="2502">
                <a:solidFill>
                  <a:srgbClr val="000000"/>
                </a:solidFill>
                <a:latin typeface="Arial"/>
                <a:ea typeface="Arial"/>
                <a:cs typeface="Arial"/>
                <a:sym typeface="Arial"/>
              </a:rPr>
              <a:t>Choose on a four point scale: </a:t>
            </a:r>
            <a:endParaRPr sz="2502">
              <a:solidFill>
                <a:srgbClr val="000000"/>
              </a:solidFill>
              <a:latin typeface="Arial"/>
              <a:ea typeface="Arial"/>
              <a:cs typeface="Arial"/>
              <a:sym typeface="Arial"/>
            </a:endParaRPr>
          </a:p>
          <a:p>
            <a:pPr indent="0" lvl="0" marL="0" rtl="0" algn="l">
              <a:spcBef>
                <a:spcPts val="0"/>
              </a:spcBef>
              <a:spcAft>
                <a:spcPts val="0"/>
              </a:spcAft>
              <a:buNone/>
            </a:pPr>
            <a:r>
              <a:rPr b="1" lang="cs" sz="2502">
                <a:solidFill>
                  <a:srgbClr val="000000"/>
                </a:solidFill>
                <a:latin typeface="Arial"/>
                <a:ea typeface="Arial"/>
                <a:cs typeface="Arial"/>
                <a:sym typeface="Arial"/>
              </a:rPr>
              <a:t>0 = not at all, 1 = for a few days, 2 = more than half of the days, 3 = almost every day: </a:t>
            </a:r>
            <a:endParaRPr b="1" sz="2502">
              <a:solidFill>
                <a:srgbClr val="000000"/>
              </a:solidFill>
              <a:latin typeface="Arial"/>
              <a:ea typeface="Arial"/>
              <a:cs typeface="Arial"/>
              <a:sym typeface="Arial"/>
            </a:endParaRPr>
          </a:p>
          <a:p>
            <a:pPr indent="0" lvl="0" marL="0" rtl="0" algn="l">
              <a:spcBef>
                <a:spcPts val="0"/>
              </a:spcBef>
              <a:spcAft>
                <a:spcPts val="0"/>
              </a:spcAft>
              <a:buNone/>
            </a:pPr>
            <a:r>
              <a:t/>
            </a:r>
            <a:endParaRPr sz="2502">
              <a:solidFill>
                <a:srgbClr val="000000"/>
              </a:solidFill>
              <a:latin typeface="Arial"/>
              <a:ea typeface="Arial"/>
              <a:cs typeface="Arial"/>
              <a:sym typeface="Arial"/>
            </a:endParaRPr>
          </a:p>
          <a:p>
            <a:pPr indent="-304092" lvl="0" marL="457200" rtl="0" algn="l">
              <a:spcBef>
                <a:spcPts val="1200"/>
              </a:spcBef>
              <a:spcAft>
                <a:spcPts val="0"/>
              </a:spcAft>
              <a:buClr>
                <a:srgbClr val="000000"/>
              </a:buClr>
              <a:buSzPct val="100000"/>
              <a:buFont typeface="Arial"/>
              <a:buAutoNum type="arabicPeriod"/>
            </a:pPr>
            <a:r>
              <a:rPr lang="cs" sz="2502">
                <a:solidFill>
                  <a:srgbClr val="000000"/>
                </a:solidFill>
                <a:latin typeface="Arial"/>
                <a:ea typeface="Arial"/>
                <a:cs typeface="Arial"/>
                <a:sym typeface="Arial"/>
              </a:rPr>
              <a:t>I have experienced problems with falling asleep, intermittent sleep or excessive sleep.</a:t>
            </a:r>
            <a:endParaRPr sz="2502">
              <a:solidFill>
                <a:srgbClr val="000000"/>
              </a:solidFill>
              <a:latin typeface="Arial"/>
              <a:ea typeface="Arial"/>
              <a:cs typeface="Arial"/>
              <a:sym typeface="Arial"/>
            </a:endParaRPr>
          </a:p>
          <a:p>
            <a:pPr indent="-304092" lvl="0" marL="457200" rtl="0" algn="l">
              <a:spcBef>
                <a:spcPts val="0"/>
              </a:spcBef>
              <a:spcAft>
                <a:spcPts val="0"/>
              </a:spcAft>
              <a:buClr>
                <a:srgbClr val="000000"/>
              </a:buClr>
              <a:buSzPct val="100000"/>
              <a:buFont typeface="Arial"/>
              <a:buAutoNum type="arabicPeriod"/>
            </a:pPr>
            <a:r>
              <a:rPr lang="cs" sz="2502">
                <a:solidFill>
                  <a:srgbClr val="000000"/>
                </a:solidFill>
                <a:latin typeface="Arial"/>
                <a:ea typeface="Arial"/>
                <a:cs typeface="Arial"/>
                <a:sym typeface="Arial"/>
              </a:rPr>
              <a:t>I have felt nervous, anxious or “on edge”.</a:t>
            </a:r>
            <a:endParaRPr sz="2502">
              <a:solidFill>
                <a:srgbClr val="000000"/>
              </a:solidFill>
              <a:latin typeface="Arial"/>
              <a:ea typeface="Arial"/>
              <a:cs typeface="Arial"/>
              <a:sym typeface="Arial"/>
            </a:endParaRPr>
          </a:p>
          <a:p>
            <a:pPr indent="-304092" lvl="0" marL="457200" rtl="0" algn="l">
              <a:spcBef>
                <a:spcPts val="0"/>
              </a:spcBef>
              <a:spcAft>
                <a:spcPts val="0"/>
              </a:spcAft>
              <a:buClr>
                <a:srgbClr val="000000"/>
              </a:buClr>
              <a:buSzPct val="100000"/>
              <a:buFont typeface="Arial"/>
              <a:buAutoNum type="arabicPeriod"/>
            </a:pPr>
            <a:r>
              <a:rPr lang="cs" sz="2502">
                <a:solidFill>
                  <a:srgbClr val="000000"/>
                </a:solidFill>
                <a:latin typeface="Arial"/>
                <a:ea typeface="Arial"/>
                <a:cs typeface="Arial"/>
                <a:sym typeface="Arial"/>
              </a:rPr>
              <a:t>I haven’t felt like eating, or I have been eating too much.</a:t>
            </a:r>
            <a:endParaRPr sz="2502">
              <a:solidFill>
                <a:srgbClr val="000000"/>
              </a:solidFill>
              <a:latin typeface="Arial"/>
              <a:ea typeface="Arial"/>
              <a:cs typeface="Arial"/>
              <a:sym typeface="Arial"/>
            </a:endParaRPr>
          </a:p>
          <a:p>
            <a:pPr indent="-304092" lvl="0" marL="457200" rtl="0" algn="l">
              <a:spcBef>
                <a:spcPts val="0"/>
              </a:spcBef>
              <a:spcAft>
                <a:spcPts val="0"/>
              </a:spcAft>
              <a:buClr>
                <a:srgbClr val="000000"/>
              </a:buClr>
              <a:buSzPct val="100000"/>
              <a:buFont typeface="Arial"/>
              <a:buAutoNum type="arabicPeriod"/>
            </a:pPr>
            <a:r>
              <a:rPr lang="cs" sz="2502">
                <a:solidFill>
                  <a:srgbClr val="000000"/>
                </a:solidFill>
                <a:latin typeface="Arial"/>
                <a:ea typeface="Arial"/>
                <a:cs typeface="Arial"/>
                <a:sym typeface="Arial"/>
              </a:rPr>
              <a:t>I have felt tired or have experienced lack of energy.</a:t>
            </a:r>
            <a:endParaRPr sz="2502">
              <a:solidFill>
                <a:srgbClr val="000000"/>
              </a:solidFill>
              <a:latin typeface="Arial"/>
              <a:ea typeface="Arial"/>
              <a:cs typeface="Arial"/>
              <a:sym typeface="Arial"/>
            </a:endParaRPr>
          </a:p>
          <a:p>
            <a:pPr indent="-304092" lvl="0" marL="457200" rtl="0" algn="l">
              <a:spcBef>
                <a:spcPts val="0"/>
              </a:spcBef>
              <a:spcAft>
                <a:spcPts val="0"/>
              </a:spcAft>
              <a:buClr>
                <a:srgbClr val="000000"/>
              </a:buClr>
              <a:buSzPct val="100000"/>
              <a:buFont typeface="Arial"/>
              <a:buAutoNum type="arabicPeriod"/>
            </a:pPr>
            <a:r>
              <a:rPr lang="cs" sz="2502">
                <a:solidFill>
                  <a:srgbClr val="000000"/>
                </a:solidFill>
                <a:latin typeface="Arial"/>
                <a:ea typeface="Arial"/>
                <a:cs typeface="Arial"/>
                <a:sym typeface="Arial"/>
              </a:rPr>
              <a:t>I have had little little interest in or pleasure from things that I have been doing.</a:t>
            </a:r>
            <a:endParaRPr sz="2502">
              <a:solidFill>
                <a:srgbClr val="000000"/>
              </a:solidFill>
              <a:latin typeface="Arial"/>
              <a:ea typeface="Arial"/>
              <a:cs typeface="Arial"/>
              <a:sym typeface="Arial"/>
            </a:endParaRPr>
          </a:p>
          <a:p>
            <a:pPr indent="-304092" lvl="0" marL="457200" rtl="0" algn="l">
              <a:spcBef>
                <a:spcPts val="0"/>
              </a:spcBef>
              <a:spcAft>
                <a:spcPts val="0"/>
              </a:spcAft>
              <a:buClr>
                <a:srgbClr val="000000"/>
              </a:buClr>
              <a:buSzPct val="100000"/>
              <a:buFont typeface="Arial"/>
              <a:buAutoNum type="arabicPeriod"/>
            </a:pPr>
            <a:r>
              <a:rPr lang="cs" sz="2502">
                <a:solidFill>
                  <a:srgbClr val="000000"/>
                </a:solidFill>
                <a:latin typeface="Arial"/>
                <a:ea typeface="Arial"/>
                <a:cs typeface="Arial"/>
                <a:sym typeface="Arial"/>
              </a:rPr>
              <a:t>I have got irritated or angry easily. </a:t>
            </a:r>
            <a:endParaRPr sz="850">
              <a:solidFill>
                <a:srgbClr val="000000"/>
              </a:solidFill>
              <a:latin typeface="Arial"/>
              <a:ea typeface="Arial"/>
              <a:cs typeface="Arial"/>
              <a:sym typeface="Arial"/>
            </a:endParaRPr>
          </a:p>
          <a:p>
            <a:pPr indent="0" lvl="0" marL="0" rtl="0" algn="l">
              <a:spcBef>
                <a:spcPts val="1200"/>
              </a:spcBef>
              <a:spcAft>
                <a:spcPts val="0"/>
              </a:spcAft>
              <a:buNone/>
            </a:pPr>
            <a:r>
              <a:t/>
            </a:r>
            <a:endParaRPr sz="850">
              <a:solidFill>
                <a:srgbClr val="000000"/>
              </a:solidFill>
              <a:latin typeface="Arial"/>
              <a:ea typeface="Arial"/>
              <a:cs typeface="Arial"/>
              <a:sym typeface="Arial"/>
            </a:endParaRPr>
          </a:p>
          <a:p>
            <a:pPr indent="0" lvl="0" marL="0" rtl="0" algn="l">
              <a:spcBef>
                <a:spcPts val="0"/>
              </a:spcBef>
              <a:spcAft>
                <a:spcPts val="0"/>
              </a:spcAft>
              <a:buNone/>
            </a:pPr>
            <a:r>
              <a:t/>
            </a:r>
            <a:endParaRPr sz="85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729450" y="1318650"/>
            <a:ext cx="41829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lang="cs" sz="1785">
                <a:solidFill>
                  <a:srgbClr val="000000"/>
                </a:solidFill>
                <a:latin typeface="Arial"/>
                <a:ea typeface="Arial"/>
                <a:cs typeface="Arial"/>
                <a:sym typeface="Arial"/>
              </a:rPr>
              <a:t>I</a:t>
            </a:r>
            <a:r>
              <a:rPr lang="cs" sz="1785">
                <a:solidFill>
                  <a:srgbClr val="000000"/>
                </a:solidFill>
                <a:latin typeface="Arial"/>
                <a:ea typeface="Arial"/>
                <a:cs typeface="Arial"/>
                <a:sym typeface="Arial"/>
              </a:rPr>
              <a:t>mpacts of the pandemic on mental health. Your results:</a:t>
            </a:r>
            <a:endParaRPr sz="2640"/>
          </a:p>
        </p:txBody>
      </p:sp>
      <p:sp>
        <p:nvSpPr>
          <p:cNvPr id="135" name="Google Shape;135;p21"/>
          <p:cNvSpPr txBox="1"/>
          <p:nvPr>
            <p:ph idx="1" type="body"/>
          </p:nvPr>
        </p:nvSpPr>
        <p:spPr>
          <a:xfrm>
            <a:off x="729450" y="2078875"/>
            <a:ext cx="4443000" cy="2261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cs" sz="1250">
                <a:solidFill>
                  <a:srgbClr val="000000"/>
                </a:solidFill>
                <a:latin typeface="Arial"/>
                <a:ea typeface="Arial"/>
                <a:cs typeface="Arial"/>
                <a:sym typeface="Arial"/>
              </a:rPr>
              <a:t>Your score is calculated as a sum of points from your answers (a range between 0 and 18 points).</a:t>
            </a:r>
            <a:endParaRPr sz="1250">
              <a:solidFill>
                <a:srgbClr val="000000"/>
              </a:solidFill>
              <a:latin typeface="Arial"/>
              <a:ea typeface="Arial"/>
              <a:cs typeface="Arial"/>
              <a:sym typeface="Arial"/>
            </a:endParaRPr>
          </a:p>
          <a:p>
            <a:pPr indent="0" lvl="0" marL="0" rtl="0" algn="l">
              <a:spcBef>
                <a:spcPts val="0"/>
              </a:spcBef>
              <a:spcAft>
                <a:spcPts val="0"/>
              </a:spcAft>
              <a:buNone/>
            </a:pPr>
            <a:r>
              <a:t/>
            </a:r>
            <a:endParaRPr sz="1250">
              <a:solidFill>
                <a:srgbClr val="000000"/>
              </a:solidFill>
              <a:latin typeface="Arial"/>
              <a:ea typeface="Arial"/>
              <a:cs typeface="Arial"/>
              <a:sym typeface="Arial"/>
            </a:endParaRPr>
          </a:p>
          <a:p>
            <a:pPr indent="0" lvl="0" marL="0" rtl="0" algn="l">
              <a:spcBef>
                <a:spcPts val="0"/>
              </a:spcBef>
              <a:spcAft>
                <a:spcPts val="0"/>
              </a:spcAft>
              <a:buNone/>
            </a:pPr>
            <a:r>
              <a:rPr lang="cs" sz="1250">
                <a:solidFill>
                  <a:srgbClr val="000000"/>
                </a:solidFill>
                <a:latin typeface="Arial"/>
                <a:ea typeface="Arial"/>
                <a:cs typeface="Arial"/>
                <a:sym typeface="Arial"/>
              </a:rPr>
              <a:t>If you receive at </a:t>
            </a:r>
            <a:r>
              <a:rPr b="1" lang="cs" sz="1250">
                <a:solidFill>
                  <a:srgbClr val="000000"/>
                </a:solidFill>
                <a:latin typeface="Arial"/>
                <a:ea typeface="Arial"/>
                <a:cs typeface="Arial"/>
                <a:sym typeface="Arial"/>
              </a:rPr>
              <a:t>least 8 points,</a:t>
            </a:r>
            <a:r>
              <a:rPr lang="cs" sz="1250">
                <a:solidFill>
                  <a:srgbClr val="000000"/>
                </a:solidFill>
                <a:latin typeface="Arial"/>
                <a:ea typeface="Arial"/>
                <a:cs typeface="Arial"/>
                <a:sym typeface="Arial"/>
              </a:rPr>
              <a:t> you might be experiencing symptoms of mild depression or anxiety. </a:t>
            </a:r>
            <a:endParaRPr sz="1250">
              <a:solidFill>
                <a:srgbClr val="000000"/>
              </a:solidFill>
              <a:latin typeface="Arial"/>
              <a:ea typeface="Arial"/>
              <a:cs typeface="Arial"/>
              <a:sym typeface="Arial"/>
            </a:endParaRPr>
          </a:p>
          <a:p>
            <a:pPr indent="0" lvl="0" marL="0" rtl="0" algn="l">
              <a:spcBef>
                <a:spcPts val="0"/>
              </a:spcBef>
              <a:spcAft>
                <a:spcPts val="0"/>
              </a:spcAft>
              <a:buNone/>
            </a:pPr>
            <a:r>
              <a:t/>
            </a:r>
            <a:endParaRPr sz="850">
              <a:solidFill>
                <a:srgbClr val="000000"/>
              </a:solidFill>
              <a:latin typeface="Arial"/>
              <a:ea typeface="Arial"/>
              <a:cs typeface="Arial"/>
              <a:sym typeface="Arial"/>
            </a:endParaRPr>
          </a:p>
          <a:p>
            <a:pPr indent="-342900" lvl="0" marL="342900" rtl="0" algn="l">
              <a:spcBef>
                <a:spcPts val="0"/>
              </a:spcBef>
              <a:spcAft>
                <a:spcPts val="0"/>
              </a:spcAft>
              <a:buNone/>
            </a:pPr>
            <a:r>
              <a:t/>
            </a:r>
            <a:endParaRPr sz="900">
              <a:solidFill>
                <a:srgbClr val="000000"/>
              </a:solidFill>
              <a:latin typeface="Arial"/>
              <a:ea typeface="Arial"/>
              <a:cs typeface="Arial"/>
              <a:sym typeface="Arial"/>
            </a:endParaRPr>
          </a:p>
          <a:p>
            <a:pPr indent="-342900" lvl="0" marL="342900" rtl="0" algn="l">
              <a:spcBef>
                <a:spcPts val="0"/>
              </a:spcBef>
              <a:spcAft>
                <a:spcPts val="0"/>
              </a:spcAft>
              <a:buNone/>
            </a:pPr>
            <a:r>
              <a:t/>
            </a:r>
            <a:endParaRPr sz="900">
              <a:solidFill>
                <a:srgbClr val="000000"/>
              </a:solidFill>
              <a:latin typeface="Arial"/>
              <a:ea typeface="Arial"/>
              <a:cs typeface="Arial"/>
              <a:sym typeface="Arial"/>
            </a:endParaRPr>
          </a:p>
          <a:p>
            <a:pPr indent="-342900" lvl="0" marL="342900" rtl="0" algn="l">
              <a:spcBef>
                <a:spcPts val="0"/>
              </a:spcBef>
              <a:spcAft>
                <a:spcPts val="0"/>
              </a:spcAft>
              <a:buNone/>
            </a:pPr>
            <a:r>
              <a:t/>
            </a:r>
            <a:endParaRPr sz="900">
              <a:solidFill>
                <a:srgbClr val="000000"/>
              </a:solidFill>
              <a:latin typeface="Arial"/>
              <a:ea typeface="Arial"/>
              <a:cs typeface="Arial"/>
              <a:sym typeface="Arial"/>
            </a:endParaRPr>
          </a:p>
          <a:p>
            <a:pPr indent="-342900" lvl="0" marL="342900" rtl="0" algn="l">
              <a:spcBef>
                <a:spcPts val="0"/>
              </a:spcBef>
              <a:spcAft>
                <a:spcPts val="0"/>
              </a:spcAft>
              <a:buNone/>
            </a:pPr>
            <a:r>
              <a:t/>
            </a:r>
            <a:endParaRPr sz="900">
              <a:solidFill>
                <a:srgbClr val="000000"/>
              </a:solidFill>
              <a:latin typeface="Arial"/>
              <a:ea typeface="Arial"/>
              <a:cs typeface="Arial"/>
              <a:sym typeface="Arial"/>
            </a:endParaRPr>
          </a:p>
          <a:p>
            <a:pPr indent="-342900" lvl="0" marL="342900" rtl="0" algn="l">
              <a:spcBef>
                <a:spcPts val="0"/>
              </a:spcBef>
              <a:spcAft>
                <a:spcPts val="0"/>
              </a:spcAft>
              <a:buNone/>
            </a:pPr>
            <a:r>
              <a:t/>
            </a:r>
            <a:endParaRPr sz="900">
              <a:solidFill>
                <a:srgbClr val="000000"/>
              </a:solidFill>
              <a:latin typeface="Arial"/>
              <a:ea typeface="Arial"/>
              <a:cs typeface="Arial"/>
              <a:sym typeface="Arial"/>
            </a:endParaRPr>
          </a:p>
          <a:p>
            <a:pPr indent="0" lvl="0" marL="0" rtl="0" algn="l">
              <a:spcBef>
                <a:spcPts val="0"/>
              </a:spcBef>
              <a:spcAft>
                <a:spcPts val="0"/>
              </a:spcAft>
              <a:buNone/>
            </a:pPr>
            <a:r>
              <a:rPr lang="cs" sz="850">
                <a:solidFill>
                  <a:srgbClr val="000000"/>
                </a:solidFill>
                <a:latin typeface="Arial"/>
                <a:ea typeface="Arial"/>
                <a:cs typeface="Arial"/>
                <a:sym typeface="Arial"/>
              </a:rPr>
              <a:t>Impacts of coronavirus pandemics on mental health. IDEA 2020.  </a:t>
            </a:r>
            <a:endParaRPr sz="850">
              <a:solidFill>
                <a:srgbClr val="000000"/>
              </a:solidFill>
              <a:latin typeface="Arial"/>
              <a:ea typeface="Arial"/>
              <a:cs typeface="Arial"/>
              <a:sym typeface="Arial"/>
            </a:endParaRPr>
          </a:p>
          <a:p>
            <a:pPr indent="0" lvl="0" marL="0" rtl="0" algn="l">
              <a:spcBef>
                <a:spcPts val="0"/>
              </a:spcBef>
              <a:spcAft>
                <a:spcPts val="0"/>
              </a:spcAft>
              <a:buNone/>
            </a:pPr>
            <a:r>
              <a:rPr lang="cs" sz="850">
                <a:solidFill>
                  <a:srgbClr val="000000"/>
                </a:solidFill>
                <a:latin typeface="Arial"/>
                <a:ea typeface="Arial"/>
                <a:cs typeface="Arial"/>
                <a:sym typeface="Arial"/>
              </a:rPr>
              <a:t>DOPADY PANDEMIE KORONAVIRU NA DUŠEVNÍ ZDRAVÍ IDEA 2020 </a:t>
            </a:r>
            <a:endParaRPr sz="850">
              <a:solidFill>
                <a:srgbClr val="000000"/>
              </a:solidFill>
              <a:latin typeface="Arial"/>
              <a:ea typeface="Arial"/>
              <a:cs typeface="Arial"/>
              <a:sym typeface="Arial"/>
            </a:endParaRPr>
          </a:p>
          <a:p>
            <a:pPr indent="0" lvl="0" marL="0" rtl="0" algn="l">
              <a:spcBef>
                <a:spcPts val="0"/>
              </a:spcBef>
              <a:spcAft>
                <a:spcPts val="0"/>
              </a:spcAft>
              <a:buNone/>
            </a:pPr>
            <a:r>
              <a:rPr lang="cs" sz="850">
                <a:solidFill>
                  <a:srgbClr val="000000"/>
                </a:solidFill>
                <a:latin typeface="Arial"/>
                <a:ea typeface="Arial"/>
                <a:cs typeface="Arial"/>
                <a:sym typeface="Arial"/>
              </a:rPr>
              <a:t>https://idea.cerge-ei.cz/vystupy/dopady-pandemie-koronaviru-na-dusevni-zdravi</a:t>
            </a:r>
            <a:endParaRPr/>
          </a:p>
        </p:txBody>
      </p:sp>
      <p:pic>
        <p:nvPicPr>
          <p:cNvPr id="136" name="Google Shape;136;p21"/>
          <p:cNvPicPr preferRelativeResize="0"/>
          <p:nvPr/>
        </p:nvPicPr>
        <p:blipFill>
          <a:blip r:embed="rId3">
            <a:alphaModFix/>
          </a:blip>
          <a:stretch>
            <a:fillRect/>
          </a:stretch>
        </p:blipFill>
        <p:spPr>
          <a:xfrm>
            <a:off x="4961175" y="921850"/>
            <a:ext cx="4182825" cy="4069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4424B1615EEEF429577FF4A5AF94828" ma:contentTypeVersion="12" ma:contentTypeDescription="Vytvoří nový dokument" ma:contentTypeScope="" ma:versionID="5bc241fe132c56910278405e4e1a76c1">
  <xsd:schema xmlns:xsd="http://www.w3.org/2001/XMLSchema" xmlns:xs="http://www.w3.org/2001/XMLSchema" xmlns:p="http://schemas.microsoft.com/office/2006/metadata/properties" xmlns:ns2="3c72efb8-1117-4f00-91be-5068a982aa4c" xmlns:ns3="fa6a6e0e-9273-4d24-a7ee-943a0f722c76" targetNamespace="http://schemas.microsoft.com/office/2006/metadata/properties" ma:root="true" ma:fieldsID="ad0cedbe1d96b577da6703e337febb11" ns2:_="" ns3:_="">
    <xsd:import namespace="3c72efb8-1117-4f00-91be-5068a982aa4c"/>
    <xsd:import namespace="fa6a6e0e-9273-4d24-a7ee-943a0f722c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2efb8-1117-4f00-91be-5068a982aa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6a6e0e-9273-4d24-a7ee-943a0f722c76" elementFormDefault="qualified">
    <xsd:import namespace="http://schemas.microsoft.com/office/2006/documentManagement/types"/>
    <xsd:import namespace="http://schemas.microsoft.com/office/infopath/2007/PartnerControls"/>
    <xsd:element name="SharedWithUsers" ma:index="15"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C46DEA-08E4-4A7F-90C3-7F425A081241}"/>
</file>

<file path=customXml/itemProps2.xml><?xml version="1.0" encoding="utf-8"?>
<ds:datastoreItem xmlns:ds="http://schemas.openxmlformats.org/officeDocument/2006/customXml" ds:itemID="{750E66B8-1407-444D-9086-F3F43CF55809}"/>
</file>

<file path=customXml/itemProps3.xml><?xml version="1.0" encoding="utf-8"?>
<ds:datastoreItem xmlns:ds="http://schemas.openxmlformats.org/officeDocument/2006/customXml" ds:itemID="{F27F990C-04B8-4ABB-A857-AE0E3205335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0x010100E4424B1615EEEF429577FF4A5AF94828</vt:lpwstr>
  </property>
</Properties>
</file>